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notesMasterIdLst>
    <p:notesMasterId r:id="rId20"/>
  </p:notesMasterIdLst>
  <p:sldIdLst>
    <p:sldId id="256" r:id="rId3"/>
    <p:sldId id="320" r:id="rId4"/>
    <p:sldId id="321" r:id="rId5"/>
    <p:sldId id="322" r:id="rId6"/>
    <p:sldId id="323" r:id="rId7"/>
    <p:sldId id="324" r:id="rId8"/>
    <p:sldId id="325" r:id="rId9"/>
    <p:sldId id="326" r:id="rId10"/>
    <p:sldId id="327" r:id="rId11"/>
    <p:sldId id="328" r:id="rId12"/>
    <p:sldId id="329" r:id="rId13"/>
    <p:sldId id="330" r:id="rId14"/>
    <p:sldId id="331" r:id="rId15"/>
    <p:sldId id="332" r:id="rId16"/>
    <p:sldId id="333" r:id="rId17"/>
    <p:sldId id="334" r:id="rId18"/>
    <p:sldId id="335" r:id="rId19"/>
  </p:sldIdLst>
  <p:sldSz cx="9144000" cy="6858000" type="screen4x3"/>
  <p:notesSz cx="7099300" cy="10234613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00"/>
    <a:srgbClr val="FF5050"/>
    <a:srgbClr val="FFFF99"/>
    <a:srgbClr val="99FF66"/>
    <a:srgbClr val="FFCC66"/>
    <a:srgbClr val="9966FF"/>
    <a:srgbClr val="990033"/>
    <a:srgbClr val="E6E62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20662" autoAdjust="0"/>
    <p:restoredTop sz="99283" autoAdjust="0"/>
  </p:normalViewPr>
  <p:slideViewPr>
    <p:cSldViewPr>
      <p:cViewPr>
        <p:scale>
          <a:sx n="70" d="100"/>
          <a:sy n="70" d="100"/>
        </p:scale>
        <p:origin x="-106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02B667-03B5-4A75-9297-36CCF364FA8C}" type="datetimeFigureOut">
              <a:rPr lang="es-CL" smtClean="0"/>
              <a:t>27-08-2012</a:t>
            </a:fld>
            <a:endParaRPr lang="es-CL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D5F9F6-1AEF-4A03-A00D-8394D3BBD0ED}" type="slidenum">
              <a:rPr lang="es-CL" smtClean="0"/>
              <a:t>‹Nº›</a:t>
            </a:fld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A7175EE-EE14-42B6-9A8C-2B5F202388A1}" type="slidenum">
              <a:rPr lang="es-ES" smtClean="0"/>
              <a:pPr/>
              <a:t>3</a:t>
            </a:fld>
            <a:endParaRPr lang="es-ES" smtClean="0"/>
          </a:p>
        </p:txBody>
      </p:sp>
      <p:sp>
        <p:nvSpPr>
          <p:cNvPr id="21507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sz="2600" dirty="0"/>
              <a:t>J. Alonso, </a:t>
            </a:r>
            <a:r>
              <a:rPr lang="es-ES" sz="2600" i="1" dirty="0"/>
              <a:t>Orientación Educativa. Teoría, evaluación e intervención,</a:t>
            </a:r>
            <a:r>
              <a:rPr lang="es-ES" sz="2600" dirty="0"/>
              <a:t> (Madrid, 1997).</a:t>
            </a:r>
          </a:p>
          <a:p>
            <a:pPr eaLnBrk="1" hangingPunct="1">
              <a:spcBef>
                <a:spcPct val="0"/>
              </a:spcBef>
            </a:pPr>
            <a:endParaRPr lang="es-E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FE71867-9053-4D0F-A2E6-74595762E13B}" type="slidenum">
              <a:rPr lang="es-ES" smtClean="0"/>
              <a:pPr/>
              <a:t>5</a:t>
            </a:fld>
            <a:endParaRPr lang="es-ES" smtClean="0"/>
          </a:p>
        </p:txBody>
      </p:sp>
      <p:sp>
        <p:nvSpPr>
          <p:cNvPr id="22531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smtClean="0"/>
              <a:t>[1] J. Pozo, </a:t>
            </a:r>
            <a:r>
              <a:rPr lang="es-ES" i="1" smtClean="0"/>
              <a:t>El Aprendizaje y la Enseñanza de Hechos y Conceptos.</a:t>
            </a:r>
            <a:r>
              <a:rPr lang="es-ES" smtClean="0"/>
              <a:t> En C. Coll. </a:t>
            </a:r>
            <a:r>
              <a:rPr lang="es-ES" i="1" smtClean="0"/>
              <a:t>Los Contenidos de la reforma</a:t>
            </a:r>
            <a:r>
              <a:rPr lang="es-ES" smtClean="0"/>
              <a:t>, (Madrid, 1995), p.36.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40E8DE5-906B-4341-8E64-C9AC1DACF1D8}" type="slidenum">
              <a:rPr lang="es-ES" smtClean="0"/>
              <a:pPr/>
              <a:t>6</a:t>
            </a:fld>
            <a:endParaRPr lang="es-ES" smtClean="0"/>
          </a:p>
        </p:txBody>
      </p:sp>
      <p:sp>
        <p:nvSpPr>
          <p:cNvPr id="23555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s-ES" sz="2200" dirty="0"/>
              <a:t>[1]Adaptación de F. Díaz, </a:t>
            </a:r>
            <a:r>
              <a:rPr lang="es-ES" sz="2200" i="1" dirty="0"/>
              <a:t>Estrategias docentes para un Aprendizaje significativo</a:t>
            </a:r>
            <a:r>
              <a:rPr lang="es-ES" sz="2200" dirty="0"/>
              <a:t>,  p. 142</a:t>
            </a:r>
            <a:r>
              <a:rPr lang="es-ES" sz="2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y 148</a:t>
            </a:r>
          </a:p>
          <a:p>
            <a:pPr>
              <a:defRPr/>
            </a:pPr>
            <a:endParaRPr lang="es-E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0180FD6-3A21-43F1-A3AC-329827E40B58}" type="slidenum">
              <a:rPr lang="es-ES" smtClean="0"/>
              <a:pPr/>
              <a:t>15</a:t>
            </a:fld>
            <a:endParaRPr lang="es-ES" smtClean="0"/>
          </a:p>
        </p:txBody>
      </p:sp>
      <p:sp>
        <p:nvSpPr>
          <p:cNvPr id="24579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smtClean="0"/>
              <a:t>[1] Dentro de la tipología de conocimiento, se destacan 3 tipos diferentes de conocimientos; Declarativo, Procedimental, Estratégico y actitudita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CL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CL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ítulo y texto encima de l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1341438"/>
            <a:ext cx="9144000" cy="574675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395288" y="2420938"/>
            <a:ext cx="8229600" cy="17907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endParaRPr lang="es-ES" noProof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r>
              <a:rPr lang="es-ES"/>
              <a:t>1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 r="-279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4 CuadroTexto"/>
          <p:cNvSpPr txBox="1">
            <a:spLocks noChangeArrowheads="1"/>
          </p:cNvSpPr>
          <p:nvPr/>
        </p:nvSpPr>
        <p:spPr bwMode="auto">
          <a:xfrm>
            <a:off x="357188" y="5357813"/>
            <a:ext cx="2498725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s-CL" sz="2400" b="1">
                <a:solidFill>
                  <a:schemeClr val="bg1"/>
                </a:solidFill>
                <a:latin typeface="Calibri" pitchFamily="34" charset="0"/>
              </a:rPr>
              <a:t>XXXXX X XX  XXXX</a:t>
            </a:r>
          </a:p>
          <a:p>
            <a:pPr>
              <a:defRPr/>
            </a:pPr>
            <a:r>
              <a:rPr lang="es-CL" b="1">
                <a:solidFill>
                  <a:schemeClr val="bg1"/>
                </a:solidFill>
                <a:latin typeface="Calibri" pitchFamily="34" charset="0"/>
              </a:rPr>
              <a:t>YY’ZZ</a:t>
            </a:r>
            <a:endParaRPr lang="es-CL" sz="1400" b="1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stretch>
            <a:fillRect r="-279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6350"/>
            <a:ext cx="9145588" cy="687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4 CuadroTexto"/>
          <p:cNvSpPr txBox="1">
            <a:spLocks noChangeArrowheads="1"/>
          </p:cNvSpPr>
          <p:nvPr/>
        </p:nvSpPr>
        <p:spPr bwMode="auto">
          <a:xfrm>
            <a:off x="539750" y="5373688"/>
            <a:ext cx="8072438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CL" sz="2400" b="1" dirty="0">
                <a:solidFill>
                  <a:schemeClr val="bg1"/>
                </a:solidFill>
                <a:latin typeface="Calibri" pitchFamily="34" charset="0"/>
              </a:rPr>
              <a:t>HISTORIA, GEOGRAFÍA Y </a:t>
            </a:r>
            <a:r>
              <a:rPr lang="es-CL" sz="2400" b="1" dirty="0" smtClean="0">
                <a:solidFill>
                  <a:schemeClr val="bg1"/>
                </a:solidFill>
                <a:latin typeface="Calibri" pitchFamily="34" charset="0"/>
              </a:rPr>
              <a:t>EDUCACIÓN CÍVICA</a:t>
            </a:r>
            <a:endParaRPr lang="es-CL" sz="2400" b="1" dirty="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es-CL" sz="2400" b="1" dirty="0">
                <a:solidFill>
                  <a:schemeClr val="bg1"/>
                </a:solidFill>
                <a:latin typeface="Calibri" pitchFamily="34" charset="0"/>
              </a:rPr>
              <a:t>ANA HENRIQUEZ</a:t>
            </a:r>
            <a:endParaRPr lang="es-CL" sz="1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51520" y="332656"/>
            <a:ext cx="8604250" cy="2124075"/>
          </a:xfrm>
          <a:prstGeom prst="rect">
            <a:avLst/>
          </a:prstGeom>
          <a:solidFill>
            <a:schemeClr val="bg1">
              <a:alpha val="23137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4400" b="1" dirty="0">
                <a:solidFill>
                  <a:schemeClr val="bg1"/>
                </a:solidFill>
                <a:latin typeface="Century Gothic" pitchFamily="34" charset="0"/>
              </a:rPr>
              <a:t>LAS ESTRATEGIAS DE APRENDIZAJE Y LA ENSEÑANZA DE LA HISTORIA</a:t>
            </a:r>
            <a:endParaRPr lang="es-ES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908720"/>
            <a:ext cx="9144000" cy="1143000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s-CL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</a:t>
            </a:r>
            <a:r>
              <a:rPr lang="es-ES" sz="40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Qué son las </a:t>
            </a:r>
            <a:br>
              <a:rPr lang="es-ES" sz="40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sz="40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Estrategias de Aprendizaje? </a:t>
            </a: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500063" y="2843213"/>
            <a:ext cx="8064500" cy="2657475"/>
          </a:xfrm>
          <a:prstGeom prst="rect">
            <a:avLst/>
          </a:prstGeom>
          <a:ln>
            <a:solidFill>
              <a:schemeClr val="accent3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>
              <a:defRPr/>
            </a:pPr>
            <a:r>
              <a:rPr lang="es-ES" sz="2400" dirty="0">
                <a:latin typeface="Calibri" pitchFamily="34" charset="0"/>
              </a:rPr>
              <a:t>Las estrategias de aprendizaje son procesos de toma de decisiones (conscientes e intencionales) en los cuales el estudiante elige y recupera, de manera coordinada, los conocimientos que necesita para complementar una determinada demanda u objetivo, dependiendo de las características de la situación educativa en que se produce la acción.</a:t>
            </a:r>
          </a:p>
        </p:txBody>
      </p:sp>
      <p:sp>
        <p:nvSpPr>
          <p:cNvPr id="4100" name="Rectangle 5"/>
          <p:cNvSpPr>
            <a:spLocks noChangeArrowheads="1"/>
          </p:cNvSpPr>
          <p:nvPr/>
        </p:nvSpPr>
        <p:spPr bwMode="auto">
          <a:xfrm>
            <a:off x="755650" y="5876925"/>
            <a:ext cx="8118475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1400" b="1">
                <a:latin typeface="Calibri" pitchFamily="34" charset="0"/>
              </a:rPr>
              <a:t>Monereo,C. (coord.) </a:t>
            </a:r>
          </a:p>
          <a:p>
            <a:r>
              <a:rPr lang="es-ES" sz="1400" b="1" i="1">
                <a:latin typeface="Calibri" pitchFamily="34" charset="0"/>
              </a:rPr>
              <a:t>Estrategias de Enseñanza y aprendizaje, Formación del profesorado y aplicaron en la escuela.</a:t>
            </a:r>
          </a:p>
          <a:p>
            <a:r>
              <a:rPr lang="es-ES" sz="1400" b="1">
                <a:latin typeface="Calibri" pitchFamily="34" charset="0"/>
              </a:rPr>
              <a:t>(Barcelona, 1994)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214313" y="1214438"/>
            <a:ext cx="8715375" cy="1143000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s-ES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relación de Estrategias y Aprendizaje Significativo </a:t>
            </a:r>
          </a:p>
        </p:txBody>
      </p:sp>
      <p:sp>
        <p:nvSpPr>
          <p:cNvPr id="26629" name="Rectangle 5"/>
          <p:cNvSpPr>
            <a:spLocks noGrp="1" noChangeArrowheads="1"/>
          </p:cNvSpPr>
          <p:nvPr>
            <p:ph idx="1"/>
          </p:nvPr>
        </p:nvSpPr>
        <p:spPr>
          <a:xfrm>
            <a:off x="395288" y="2693988"/>
            <a:ext cx="8280400" cy="3949700"/>
          </a:xfrm>
        </p:spPr>
        <p:txBody>
          <a:bodyPr rtlCol="0">
            <a:noAutofit/>
          </a:bodyPr>
          <a:lstStyle/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s-ES" sz="2400" dirty="0" smtClean="0">
                <a:solidFill>
                  <a:schemeClr val="tx2"/>
                </a:solidFill>
              </a:rPr>
              <a:t>Estrategias y aprendizaje declarativo.</a:t>
            </a: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Symbol" pitchFamily="18" charset="2"/>
              <a:buNone/>
              <a:defRPr/>
            </a:pPr>
            <a:endParaRPr lang="es-ES" sz="2400" dirty="0" smtClean="0">
              <a:solidFill>
                <a:schemeClr val="tx2"/>
              </a:solidFill>
            </a:endParaRP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Symbol" pitchFamily="18" charset="2"/>
              <a:buChar char="Þ"/>
              <a:defRPr/>
            </a:pPr>
            <a:r>
              <a:rPr lang="es-ES" sz="2400" dirty="0" smtClean="0"/>
              <a:t> Relación entre estrategias de aprendizaje en relación a los contenidos de hechos y conceptos y  contenidos conceptuales. </a:t>
            </a: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es-ES" sz="2400" dirty="0" smtClean="0"/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Symbol" pitchFamily="18" charset="2"/>
              <a:buChar char="Þ"/>
              <a:defRPr/>
            </a:pPr>
            <a:r>
              <a:rPr lang="es-ES" sz="2400" dirty="0" smtClean="0"/>
              <a:t> Las estrategias son clasificadas según el tipo de contenidos declarativos que se refieren a hechos, conceptos y principios </a:t>
            </a: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Symbol" pitchFamily="18" charset="2"/>
              <a:buNone/>
              <a:defRPr/>
            </a:pPr>
            <a:endParaRPr lang="es-ES" sz="2400" dirty="0" smtClean="0"/>
          </a:p>
          <a:p>
            <a:pPr marL="521208" lvl="1" fontAlgn="auto">
              <a:lnSpc>
                <a:spcPct val="80000"/>
              </a:lnSpc>
              <a:spcAft>
                <a:spcPts val="0"/>
              </a:spcAft>
              <a:buClr>
                <a:schemeClr val="accent4"/>
              </a:buClr>
              <a:buFont typeface="Wingdings" pitchFamily="2" charset="2"/>
              <a:buChar char="§"/>
              <a:defRPr/>
            </a:pPr>
            <a:r>
              <a:rPr lang="es-ES" sz="2000" b="1" dirty="0" smtClean="0">
                <a:solidFill>
                  <a:srgbClr val="5F7BB9"/>
                </a:solidFill>
              </a:rPr>
              <a:t>Conocimiento factual</a:t>
            </a:r>
            <a:r>
              <a:rPr lang="es-ES" sz="2000" b="1" dirty="0" smtClean="0">
                <a:solidFill>
                  <a:schemeClr val="tx1">
                    <a:tint val="85000"/>
                  </a:schemeClr>
                </a:solidFill>
              </a:rPr>
              <a:t>: Datos y hechos.</a:t>
            </a:r>
          </a:p>
          <a:p>
            <a:pPr marL="521208" lvl="1" fontAlgn="auto">
              <a:lnSpc>
                <a:spcPct val="80000"/>
              </a:lnSpc>
              <a:spcAft>
                <a:spcPts val="0"/>
              </a:spcAft>
              <a:buClr>
                <a:schemeClr val="accent4"/>
              </a:buClr>
              <a:buFont typeface="Wingdings" pitchFamily="2" charset="2"/>
              <a:buChar char="§"/>
              <a:defRPr/>
            </a:pPr>
            <a:r>
              <a:rPr lang="es-ES" sz="2000" b="1" dirty="0" smtClean="0">
                <a:solidFill>
                  <a:srgbClr val="5F7BB9"/>
                </a:solidFill>
              </a:rPr>
              <a:t>Conocimiento de Tipo Conceptual:</a:t>
            </a:r>
            <a:r>
              <a:rPr lang="es-ES" sz="2000" b="1" dirty="0" smtClean="0">
                <a:solidFill>
                  <a:schemeClr val="tx1">
                    <a:tint val="85000"/>
                  </a:schemeClr>
                </a:solidFill>
              </a:rPr>
              <a:t> Conceptos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143000"/>
            <a:ext cx="9144000" cy="1143000"/>
          </a:xfrm>
        </p:spPr>
        <p:txBody>
          <a:bodyPr rtlCol="0"/>
          <a:lstStyle/>
          <a:p>
            <a:pPr algn="l" fontAlgn="auto">
              <a:spcAft>
                <a:spcPts val="0"/>
              </a:spcAft>
              <a:defRPr/>
            </a:pPr>
            <a:r>
              <a:rPr lang="es-ES" sz="36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Conocimiento de Conceptual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2133600"/>
            <a:ext cx="8497887" cy="4724400"/>
          </a:xfrm>
        </p:spPr>
        <p:txBody>
          <a:bodyPr/>
          <a:lstStyle/>
          <a:p>
            <a:pPr marL="457200" indent="-457200">
              <a:lnSpc>
                <a:spcPct val="80000"/>
              </a:lnSpc>
              <a:buFont typeface="Symbol" pitchFamily="18" charset="2"/>
              <a:buChar char="Þ"/>
            </a:pPr>
            <a:r>
              <a:rPr lang="es-ES" sz="2400" smtClean="0"/>
              <a:t>Incorpora conceptos sobre objetos y acontecimientos históricos.</a:t>
            </a:r>
          </a:p>
          <a:p>
            <a:pPr marL="457200" indent="-457200">
              <a:lnSpc>
                <a:spcPct val="80000"/>
              </a:lnSpc>
              <a:buFont typeface="Symbol" pitchFamily="18" charset="2"/>
              <a:buChar char="Þ"/>
            </a:pPr>
            <a:r>
              <a:rPr lang="es-ES" sz="2400" smtClean="0"/>
              <a:t>Los conceptos van ampliándose en la medida que los estudiantes se ven enfrentados a situaciones problemáticas.</a:t>
            </a:r>
          </a:p>
          <a:p>
            <a:pPr marL="457200" indent="-457200">
              <a:lnSpc>
                <a:spcPct val="80000"/>
              </a:lnSpc>
              <a:buFont typeface="Symbol" pitchFamily="18" charset="2"/>
              <a:buChar char="Þ"/>
            </a:pPr>
            <a:r>
              <a:rPr lang="es-ES" sz="2400" smtClean="0"/>
              <a:t>Permite dotar de significado a la información.</a:t>
            </a:r>
          </a:p>
          <a:p>
            <a:pPr marL="457200" indent="-457200">
              <a:lnSpc>
                <a:spcPct val="80000"/>
              </a:lnSpc>
              <a:buFont typeface="Symbol" pitchFamily="18" charset="2"/>
              <a:buChar char="Þ"/>
            </a:pPr>
            <a:r>
              <a:rPr lang="es-ES" sz="2400" smtClean="0"/>
              <a:t>Se busca un aprendizaje desde la comprensión (conectar las representaciones previas con el nuevo conocimiento). </a:t>
            </a:r>
          </a:p>
          <a:p>
            <a:pPr marL="457200" indent="-457200">
              <a:lnSpc>
                <a:spcPct val="80000"/>
              </a:lnSpc>
              <a:buFont typeface="Symbol" pitchFamily="18" charset="2"/>
              <a:buChar char="Þ"/>
            </a:pPr>
            <a:r>
              <a:rPr lang="es-ES" sz="2400" smtClean="0"/>
              <a:t>El aprendizaje conceptual considera un proceso más complejo que el factual,</a:t>
            </a:r>
          </a:p>
          <a:p>
            <a:pPr marL="457200" indent="-457200">
              <a:lnSpc>
                <a:spcPct val="80000"/>
              </a:lnSpc>
              <a:buFont typeface="Symbol" pitchFamily="18" charset="2"/>
              <a:buChar char="Þ"/>
            </a:pPr>
            <a:r>
              <a:rPr lang="es-ES" sz="2400" smtClean="0"/>
              <a:t>El aprendizaje de conceptos supone un tratamiento de la información más sofisticado y profundo.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475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74755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0" dur="1" fill="hold"/>
                                        <p:tgtEl>
                                          <p:spTgt spid="7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5" dur="1" fill="hold"/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0" dur="1" fill="hold"/>
                                        <p:tgtEl>
                                          <p:spTgt spid="747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5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03" name="Rectangle 55"/>
          <p:cNvSpPr>
            <a:spLocks noGrp="1" noChangeArrowheads="1"/>
          </p:cNvSpPr>
          <p:nvPr>
            <p:ph type="title"/>
          </p:nvPr>
        </p:nvSpPr>
        <p:spPr>
          <a:xfrm>
            <a:off x="0" y="1497013"/>
            <a:ext cx="9144000" cy="57467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sz="40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Aprendizaje Factual y Conceptual (Pozo)</a:t>
            </a:r>
          </a:p>
        </p:txBody>
      </p:sp>
      <p:graphicFrame>
        <p:nvGraphicFramePr>
          <p:cNvPr id="27712" name="Group 64"/>
          <p:cNvGraphicFramePr>
            <a:graphicFrameLocks noGrp="1"/>
          </p:cNvGraphicFramePr>
          <p:nvPr>
            <p:ph type="tbl" idx="1"/>
          </p:nvPr>
        </p:nvGraphicFramePr>
        <p:xfrm>
          <a:off x="395288" y="2333625"/>
          <a:ext cx="8229600" cy="3139440"/>
        </p:xfrm>
        <a:graphic>
          <a:graphicData uri="http://schemas.openxmlformats.org/drawingml/2006/table">
            <a:tbl>
              <a:tblPr/>
              <a:tblGrid>
                <a:gridCol w="4200525"/>
                <a:gridCol w="4029075"/>
              </a:tblGrid>
              <a:tr h="1571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Aprendizaje significativo</a:t>
                      </a:r>
                      <a:endParaRPr kumimoji="0" lang="es-E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+mj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Aprendizaje Memorístico</a:t>
                      </a:r>
                      <a:endParaRPr kumimoji="0" lang="es-E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+mj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016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"/>
                        <a:tabLst>
                          <a:tab pos="228600" algn="l"/>
                        </a:tabLst>
                      </a:pPr>
                      <a:r>
                        <a:rPr kumimoji="0" lang="es-E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Esfuerzo deliberado por relacionar los nuevos conocimientos con conocimientos ya existentes en la estructura cognitiva.</a:t>
                      </a:r>
                      <a:endParaRPr kumimoji="0" lang="es-E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"/>
                        <a:tabLst>
                          <a:tab pos="228600" algn="l"/>
                        </a:tabLst>
                      </a:pPr>
                      <a:r>
                        <a:rPr kumimoji="0" lang="es-E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Ningún esfuerzo por integrar los nuevos conocimientos con conocimientos ya existentes en la estructura cognitiva.</a:t>
                      </a:r>
                      <a:endParaRPr kumimoji="0" lang="es-E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1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"/>
                        <a:tabLst>
                          <a:tab pos="228600" algn="l"/>
                        </a:tabLst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Orientación hacia aprendizajes relacionados con experiencias, hechos y objetos.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"/>
                        <a:tabLst>
                          <a:tab pos="228600" algn="l"/>
                        </a:tabLst>
                      </a:pPr>
                      <a:r>
                        <a:rPr kumimoji="0" lang="es-E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Orientación hacia aprendizajes no relacionados con experiencias, hechos y objetos.</a:t>
                      </a:r>
                      <a:endParaRPr kumimoji="0" lang="es-E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8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"/>
                        <a:tabLst>
                          <a:tab pos="228600" algn="l"/>
                        </a:tabLst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Implicación afectiva para relacionar los nuevos conocimientos con aprendizajes anteriores.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"/>
                        <a:tabLst>
                          <a:tab pos="228600" algn="l"/>
                        </a:tabLst>
                      </a:pPr>
                      <a:r>
                        <a:rPr kumimoji="0" lang="es-E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Ninguna implicación afectiva para relacionar los nuevos conocimientos con aprendizajes anteriores.</a:t>
                      </a:r>
                      <a:endParaRPr kumimoji="0" lang="es-E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770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277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285875"/>
            <a:ext cx="9144000" cy="1143000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s-ES" sz="40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¿Por qué y cuándo aprender estrategias de aprendizaje?</a:t>
            </a:r>
          </a:p>
        </p:txBody>
      </p:sp>
      <p:sp>
        <p:nvSpPr>
          <p:cNvPr id="32967" name="Rectangle 199"/>
          <p:cNvSpPr>
            <a:spLocks noGrp="1" noChangeArrowheads="1"/>
          </p:cNvSpPr>
          <p:nvPr>
            <p:ph idx="1"/>
          </p:nvPr>
        </p:nvSpPr>
        <p:spPr>
          <a:xfrm>
            <a:off x="395288" y="2973388"/>
            <a:ext cx="8229600" cy="3384550"/>
          </a:xfrm>
        </p:spPr>
        <p:txBody>
          <a:bodyPr rtlCol="0">
            <a:normAutofit fontScale="85000" lnSpcReduction="20000"/>
          </a:bodyPr>
          <a:lstStyle/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Symbol" pitchFamily="18" charset="2"/>
              <a:buChar char="Þ"/>
              <a:defRPr/>
            </a:pPr>
            <a:r>
              <a:rPr lang="es-ES" dirty="0" smtClean="0"/>
              <a:t>La enseñanza de las estrategias dependerá de múltiples factores que determinan el desarrollo del proceso.</a:t>
            </a: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es-ES" dirty="0" smtClean="0"/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Symbol" pitchFamily="18" charset="2"/>
              <a:buChar char="Þ"/>
              <a:defRPr/>
            </a:pPr>
            <a:r>
              <a:rPr lang="es-ES" dirty="0" smtClean="0"/>
              <a:t>La mayoría de las estrategias significativas están dirigidas a activar o a generar aprendizaje. </a:t>
            </a: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Symbol" pitchFamily="18" charset="2"/>
              <a:buNone/>
              <a:defRPr/>
            </a:pPr>
            <a:endParaRPr lang="es-ES" dirty="0" smtClean="0"/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Symbol" pitchFamily="18" charset="2"/>
              <a:buChar char="Þ"/>
              <a:defRPr/>
            </a:pPr>
            <a:r>
              <a:rPr lang="es-ES" dirty="0" smtClean="0"/>
              <a:t>Su efectividad esta determinada por los niveles de profundidad y vinculación con la realidad. </a:t>
            </a: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dirty="0" smtClean="0"/>
              <a:t/>
            </a:r>
            <a:br>
              <a:rPr lang="es-ES" dirty="0" smtClean="0"/>
            </a:br>
            <a:endParaRPr lang="es-ES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059" name="Group 219"/>
          <p:cNvGraphicFramePr>
            <a:graphicFrameLocks noGrp="1"/>
          </p:cNvGraphicFramePr>
          <p:nvPr>
            <p:ph type="tbl" idx="1"/>
          </p:nvPr>
        </p:nvGraphicFramePr>
        <p:xfrm>
          <a:off x="0" y="1571625"/>
          <a:ext cx="9036050" cy="5000661"/>
        </p:xfrm>
        <a:graphic>
          <a:graphicData uri="http://schemas.openxmlformats.org/drawingml/2006/table">
            <a:tbl>
              <a:tblPr/>
              <a:tblGrid>
                <a:gridCol w="1320777"/>
                <a:gridCol w="4338592"/>
                <a:gridCol w="3376681"/>
              </a:tblGrid>
              <a:tr h="59810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rebuchet MS" pitchFamily="34" charset="0"/>
                          <a:ea typeface="Arial Unicode MS" pitchFamily="34" charset="-128"/>
                          <a:cs typeface="Times New Roman" pitchFamily="18" charset="0"/>
                        </a:rPr>
                        <a:t>Aspectos</a:t>
                      </a:r>
                      <a:endParaRPr kumimoji="0" lang="es-E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  <a:ea typeface="Arial Unicode MS" pitchFamily="34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rgbClr val="5F7B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7B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rebuchet MS" pitchFamily="34" charset="0"/>
                          <a:ea typeface="Arial Unicode MS" pitchFamily="34" charset="-128"/>
                          <a:cs typeface="Times New Roman" pitchFamily="18" charset="0"/>
                        </a:rPr>
                        <a:t>Estrategia de Aprendizaje 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  <a:ea typeface="Arial Unicode MS" pitchFamily="34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7B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rebuchet MS" pitchFamily="34" charset="0"/>
                          <a:ea typeface="Arial Unicode MS" pitchFamily="34" charset="-128"/>
                          <a:cs typeface="Times New Roman" pitchFamily="18" charset="0"/>
                        </a:rPr>
                        <a:t>Efectos esperados en el aprendizaje del estudiante.</a:t>
                      </a:r>
                      <a:endParaRPr kumimoji="0" lang="es-E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  <a:ea typeface="Arial Unicode MS" pitchFamily="34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7B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</a:tr>
              <a:tr h="10906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F7BB9"/>
                          </a:solidFill>
                          <a:effectLst/>
                          <a:latin typeface="Trebuchet MS" pitchFamily="34" charset="0"/>
                          <a:ea typeface="Arial Unicode MS" pitchFamily="34" charset="-128"/>
                          <a:cs typeface="Times New Roman" pitchFamily="18" charset="0"/>
                        </a:rPr>
                        <a:t>Ilustraciones</a:t>
                      </a:r>
                      <a:endParaRPr kumimoji="0" lang="es-E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F7BB9"/>
                        </a:solidFill>
                        <a:effectLst/>
                        <a:latin typeface="Arial" charset="0"/>
                        <a:ea typeface="Arial Unicode MS" pitchFamily="34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rgbClr val="5F7B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7B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7B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Arial Unicode MS" pitchFamily="34" charset="-128"/>
                          <a:cs typeface="Times New Roman" pitchFamily="18" charset="0"/>
                        </a:rPr>
                        <a:t>Representación visual de los conceptos, objetos o situaciones de una teoría o tema específico (fotografías, dibujos, esquemas, gráficas, dramatizaciones, etcétera).</a:t>
                      </a:r>
                      <a:endParaRPr kumimoji="0" lang="es-E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7B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7B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"/>
                        <a:tabLst>
                          <a:tab pos="228600" algn="l"/>
                        </a:tabLst>
                      </a:pPr>
                      <a:r>
                        <a:rPr kumimoji="0" lang="es-E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Arial Unicode MS" pitchFamily="34" charset="-128"/>
                          <a:cs typeface="Times New Roman" pitchFamily="18" charset="0"/>
                        </a:rPr>
                        <a:t>Mantiene su atención e interés</a:t>
                      </a:r>
                      <a:endParaRPr kumimoji="0" lang="es-E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 Unicode MS" pitchFamily="34" charset="-128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"/>
                        <a:tabLst>
                          <a:tab pos="228600" algn="l"/>
                        </a:tabLst>
                      </a:pPr>
                      <a:r>
                        <a:rPr kumimoji="0" lang="es-E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Arial Unicode MS" pitchFamily="34" charset="-128"/>
                          <a:cs typeface="Times New Roman" pitchFamily="18" charset="0"/>
                        </a:rPr>
                        <a:t>Detecta información principal</a:t>
                      </a:r>
                      <a:endParaRPr kumimoji="0" lang="es-E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 Unicode MS" pitchFamily="34" charset="-128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"/>
                        <a:tabLst>
                          <a:tab pos="228600" algn="l"/>
                        </a:tabLst>
                      </a:pPr>
                      <a:r>
                        <a:rPr kumimoji="0" lang="es-E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Arial Unicode MS" pitchFamily="34" charset="-128"/>
                          <a:cs typeface="Times New Roman" pitchFamily="18" charset="0"/>
                        </a:rPr>
                        <a:t>Realiza codificación selectiva</a:t>
                      </a:r>
                      <a:endParaRPr kumimoji="0" lang="es-E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7B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7B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443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F7BB9"/>
                          </a:solidFill>
                          <a:effectLst/>
                          <a:latin typeface="Trebuchet MS" pitchFamily="34" charset="0"/>
                          <a:ea typeface="Arial Unicode MS" pitchFamily="34" charset="-128"/>
                          <a:cs typeface="Times New Roman" pitchFamily="18" charset="0"/>
                        </a:rPr>
                        <a:t>Analogías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5F7BB9"/>
                        </a:solidFill>
                        <a:effectLst/>
                        <a:latin typeface="Arial" charset="0"/>
                        <a:ea typeface="Arial Unicode MS" pitchFamily="34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rgbClr val="5F7B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7B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7B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Arial Unicode MS" pitchFamily="34" charset="-128"/>
                          <a:cs typeface="Times New Roman" pitchFamily="18" charset="0"/>
                        </a:rPr>
                        <a:t>Proposición que indica que una cosa o evento (concreto y familiar) es semejante a otro (desconocido y abstracto o complejo).</a:t>
                      </a:r>
                      <a:endParaRPr kumimoji="0" lang="es-E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7B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7B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28588" algn="l"/>
                        </a:tabLst>
                      </a:pPr>
                      <a:r>
                        <a:rPr kumimoji="0" lang="es-E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Arial Unicode MS" pitchFamily="34" charset="-128"/>
                          <a:cs typeface="Times New Roman" pitchFamily="18" charset="0"/>
                        </a:rPr>
                        <a:t>Facilita el recuerdo y la comprensión de la información relevante del contenido que se ha de aprender.</a:t>
                      </a:r>
                      <a:endParaRPr kumimoji="0" lang="es-E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7B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7B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906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F7BB9"/>
                          </a:solidFill>
                          <a:effectLst/>
                          <a:latin typeface="Trebuchet MS" pitchFamily="34" charset="0"/>
                          <a:ea typeface="Arial Unicode MS" pitchFamily="34" charset="-128"/>
                          <a:cs typeface="Times New Roman" pitchFamily="18" charset="0"/>
                        </a:rPr>
                        <a:t>Preguntas intercaladas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5F7BB9"/>
                        </a:solidFill>
                        <a:effectLst/>
                        <a:latin typeface="Arial" charset="0"/>
                        <a:ea typeface="Arial Unicode MS" pitchFamily="34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rgbClr val="5F7B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7B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7B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Arial Unicode MS" pitchFamily="34" charset="-128"/>
                          <a:cs typeface="Times New Roman" pitchFamily="18" charset="0"/>
                        </a:rPr>
                        <a:t>Preguntas insertadas en la situación de enseñanza o en un texto. Mantienen la atención y favorecen la práctica, la retención y la obtención de información relevante.</a:t>
                      </a:r>
                      <a:endParaRPr kumimoji="0" lang="es-E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7B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7B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"/>
                        <a:tabLst>
                          <a:tab pos="228600" algn="l"/>
                        </a:tabLst>
                      </a:pPr>
                      <a:r>
                        <a:rPr kumimoji="0" lang="es-E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Arial Unicode MS" pitchFamily="34" charset="-128"/>
                          <a:cs typeface="Times New Roman" pitchFamily="18" charset="0"/>
                        </a:rPr>
                        <a:t>Hace más accesible y familiar el contenido</a:t>
                      </a:r>
                      <a:endParaRPr kumimoji="0" lang="es-E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 Unicode MS" pitchFamily="34" charset="-128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"/>
                        <a:tabLst>
                          <a:tab pos="228600" algn="l"/>
                        </a:tabLst>
                      </a:pPr>
                      <a:r>
                        <a:rPr kumimoji="0" lang="es-E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Arial Unicode MS" pitchFamily="34" charset="-128"/>
                          <a:cs typeface="Times New Roman" pitchFamily="18" charset="0"/>
                        </a:rPr>
                        <a:t>Elabora una visión global y contextual </a:t>
                      </a:r>
                      <a:endParaRPr kumimoji="0" lang="es-E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7B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7B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76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F7BB9"/>
                          </a:solidFill>
                          <a:effectLst/>
                          <a:latin typeface="Trebuchet MS" pitchFamily="34" charset="0"/>
                          <a:ea typeface="Arial Unicode MS" pitchFamily="34" charset="-128"/>
                          <a:cs typeface="Times New Roman" pitchFamily="18" charset="0"/>
                        </a:rPr>
                        <a:t>Mapas conceptuales y redes semánticas</a:t>
                      </a:r>
                      <a:endParaRPr kumimoji="0" lang="es-E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F7BB9"/>
                        </a:solidFill>
                        <a:effectLst/>
                        <a:latin typeface="Arial" charset="0"/>
                        <a:ea typeface="Arial Unicode MS" pitchFamily="34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rgbClr val="5F7B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7B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7B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Arial Unicode MS" pitchFamily="34" charset="-128"/>
                          <a:cs typeface="Times New Roman" pitchFamily="18" charset="0"/>
                        </a:rPr>
                        <a:t>Representación gráfica de esquemas de conocimiento (indican conceptos, proposiciones y explicaciones).</a:t>
                      </a:r>
                      <a:endParaRPr kumimoji="0" lang="es-E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7B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7B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"/>
                        <a:tabLst>
                          <a:tab pos="228600" algn="l"/>
                        </a:tabLst>
                      </a:pPr>
                      <a:r>
                        <a:rPr kumimoji="0" 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Arial Unicode MS" pitchFamily="34" charset="-128"/>
                          <a:cs typeface="Times New Roman" pitchFamily="18" charset="0"/>
                        </a:rPr>
                        <a:t>Realiza una codificación visual y semántica de conceptos, proposiciones y explicaciones</a:t>
                      </a:r>
                      <a:endParaRPr kumimoji="0" lang="es-E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 Unicode MS" pitchFamily="34" charset="-128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"/>
                        <a:tabLst>
                          <a:tab pos="228600" algn="l"/>
                        </a:tabLst>
                      </a:pPr>
                      <a:r>
                        <a:rPr kumimoji="0" 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Arial Unicode MS" pitchFamily="34" charset="-128"/>
                          <a:cs typeface="Times New Roman" pitchFamily="18" charset="0"/>
                        </a:rPr>
                        <a:t>Contextualizar las relaciones entre conceptos y proposiciones.</a:t>
                      </a:r>
                      <a:endParaRPr kumimoji="0" lang="es-E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 Unicode MS" pitchFamily="34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F7B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F7B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60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00188"/>
            <a:ext cx="9144000" cy="865187"/>
          </a:xfrm>
        </p:spPr>
        <p:txBody>
          <a:bodyPr rtlCol="0"/>
          <a:lstStyle/>
          <a:p>
            <a:pPr algn="l" fontAlgn="auto">
              <a:spcAft>
                <a:spcPts val="0"/>
              </a:spcAft>
              <a:defRPr/>
            </a:pPr>
            <a:r>
              <a:rPr lang="es-ES" sz="36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Uso de estrategias de aprendizaje</a:t>
            </a:r>
            <a:r>
              <a:rPr lang="es-ES" sz="3600" dirty="0" smtClean="0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2276475"/>
            <a:ext cx="8497888" cy="4508500"/>
          </a:xfrm>
        </p:spPr>
        <p:txBody>
          <a:bodyPr/>
          <a:lstStyle/>
          <a:p>
            <a:pPr marL="273050" indent="-273050">
              <a:buFont typeface="Symbol" pitchFamily="18" charset="2"/>
              <a:buChar char="Þ"/>
            </a:pPr>
            <a:r>
              <a:rPr lang="es-ES" sz="2400" smtClean="0">
                <a:solidFill>
                  <a:schemeClr val="tx2"/>
                </a:solidFill>
              </a:rPr>
              <a:t>Los contenidos de aprendizaje: </a:t>
            </a:r>
            <a:r>
              <a:rPr lang="es-ES" sz="2400" smtClean="0"/>
              <a:t>La estrategia utilizada puede variar en función de lo que se tiene que aprender. </a:t>
            </a:r>
          </a:p>
          <a:p>
            <a:pPr marL="273050" indent="-273050">
              <a:buFont typeface="Symbol" pitchFamily="18" charset="2"/>
              <a:buChar char="Þ"/>
            </a:pPr>
            <a:r>
              <a:rPr lang="es-ES" sz="2400" smtClean="0">
                <a:solidFill>
                  <a:schemeClr val="tx2"/>
                </a:solidFill>
              </a:rPr>
              <a:t>Los conocimientos previos sobre el contenido de aprendizaje: </a:t>
            </a:r>
            <a:r>
              <a:rPr lang="es-ES" sz="2400" smtClean="0"/>
              <a:t>Las estrategias que dan significado a la información o la reorganizan son aquellas que suponen una resignificación de lo aprendido.</a:t>
            </a:r>
          </a:p>
          <a:p>
            <a:pPr marL="273050" indent="-273050">
              <a:buFont typeface="Symbol" pitchFamily="18" charset="2"/>
              <a:buChar char="Þ"/>
            </a:pPr>
            <a:r>
              <a:rPr lang="es-ES" sz="2400" smtClean="0">
                <a:solidFill>
                  <a:schemeClr val="tx2"/>
                </a:solidFill>
              </a:rPr>
              <a:t>La evaluación del aprendizaje: </a:t>
            </a:r>
            <a:r>
              <a:rPr lang="es-ES" sz="2400" smtClean="0"/>
              <a:t>Debe incluir los procedimientos o estrategias con las cuales son trabajados los contenidos escolares.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3686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5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500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500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341438"/>
            <a:ext cx="9144000" cy="792162"/>
          </a:xfrm>
        </p:spPr>
        <p:txBody>
          <a:bodyPr rtlCol="0"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s-ES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¿Cuáles estrategias son más apropiadas de desarrollar aprendizaje?</a:t>
            </a:r>
          </a:p>
        </p:txBody>
      </p:sp>
      <p:sp>
        <p:nvSpPr>
          <p:cNvPr id="20483" name="Rectangle 4"/>
          <p:cNvSpPr>
            <a:spLocks noGrp="1" noChangeArrowheads="1"/>
          </p:cNvSpPr>
          <p:nvPr>
            <p:ph idx="1"/>
          </p:nvPr>
        </p:nvSpPr>
        <p:spPr>
          <a:xfrm>
            <a:off x="395288" y="2420938"/>
            <a:ext cx="8229600" cy="4176712"/>
          </a:xfrm>
        </p:spPr>
        <p:txBody>
          <a:bodyPr rtlCol="0">
            <a:normAutofit lnSpcReduction="10000"/>
          </a:bodyPr>
          <a:lstStyle/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Tx/>
              <a:buAutoNum type="alphaLcParenR"/>
              <a:defRPr/>
            </a:pPr>
            <a:r>
              <a:rPr lang="es-ES" sz="2000" b="1" dirty="0" smtClean="0">
                <a:solidFill>
                  <a:schemeClr val="accent2"/>
                </a:solidFill>
              </a:rPr>
              <a:t>Estrategias generales o interdisciplinares. </a:t>
            </a:r>
            <a:r>
              <a:rPr lang="es-ES_tradnl" sz="2000" dirty="0" smtClean="0"/>
              <a:t>Desarrollo de habilidad </a:t>
            </a:r>
            <a:endParaRPr lang="es-ES" sz="2000" b="1" dirty="0" smtClean="0">
              <a:solidFill>
                <a:schemeClr val="accent2"/>
              </a:solidFill>
            </a:endParaRP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es-ES" sz="2000" dirty="0" smtClean="0"/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Symbol" pitchFamily="18" charset="2"/>
              <a:buChar char="Þ"/>
              <a:defRPr/>
            </a:pPr>
            <a:r>
              <a:rPr lang="es-ES_tradnl" sz="2000" dirty="0" smtClean="0"/>
              <a:t>Comparación y análisis de información</a:t>
            </a: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Symbol" pitchFamily="18" charset="2"/>
              <a:buChar char="Þ"/>
              <a:defRPr/>
            </a:pPr>
            <a:r>
              <a:rPr lang="es-ES_tradnl" sz="2000" dirty="0" smtClean="0"/>
              <a:t>Observación. </a:t>
            </a: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Symbol" pitchFamily="18" charset="2"/>
              <a:buChar char="Þ"/>
              <a:defRPr/>
            </a:pPr>
            <a:r>
              <a:rPr lang="es-ES_tradnl" sz="2000" dirty="0" smtClean="0"/>
              <a:t>Ordenación de información </a:t>
            </a: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Symbol" pitchFamily="18" charset="2"/>
              <a:buChar char="Þ"/>
              <a:defRPr/>
            </a:pPr>
            <a:r>
              <a:rPr lang="es-ES_tradnl" sz="2000" dirty="0" smtClean="0"/>
              <a:t>Clasificación y síntesis de información</a:t>
            </a: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Symbol" pitchFamily="18" charset="2"/>
              <a:buChar char="Þ"/>
              <a:defRPr/>
            </a:pPr>
            <a:r>
              <a:rPr lang="es-ES_tradnl" sz="2000" dirty="0" smtClean="0"/>
              <a:t>Representación de información </a:t>
            </a: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Symbol" pitchFamily="18" charset="2"/>
              <a:buChar char="Þ"/>
              <a:defRPr/>
            </a:pPr>
            <a:r>
              <a:rPr lang="es-ES_tradnl" sz="2000" dirty="0" smtClean="0"/>
              <a:t>Desarrollo de habilidad de interpretación de información </a:t>
            </a: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Symbol" pitchFamily="18" charset="2"/>
              <a:buChar char="Þ"/>
              <a:defRPr/>
            </a:pPr>
            <a:r>
              <a:rPr lang="es-ES_tradnl" sz="2000" dirty="0" smtClean="0"/>
              <a:t> Transferencia de información.</a:t>
            </a:r>
            <a:endParaRPr lang="es-ES" sz="2000" dirty="0" smtClean="0"/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es-ES" sz="2000" dirty="0" smtClean="0"/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2000" dirty="0" smtClean="0">
                <a:solidFill>
                  <a:schemeClr val="tx2"/>
                </a:solidFill>
              </a:rPr>
              <a:t>b) </a:t>
            </a:r>
            <a:r>
              <a:rPr lang="es-ES" sz="2000" b="1" dirty="0" smtClean="0">
                <a:solidFill>
                  <a:schemeClr val="accent2"/>
                </a:solidFill>
              </a:rPr>
              <a:t>Estrategias específicas o disciplinarias</a:t>
            </a:r>
            <a:r>
              <a:rPr lang="es-ES" sz="2000" dirty="0" smtClean="0">
                <a:solidFill>
                  <a:schemeClr val="tx2"/>
                </a:solidFill>
              </a:rPr>
              <a:t>:</a:t>
            </a: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es-ES" sz="2000" dirty="0" smtClean="0"/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2000" dirty="0" smtClean="0"/>
              <a:t>=&gt; Son aquellas propias de un área de conocimiento o de una didáctica especifica.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836712"/>
            <a:ext cx="9144000" cy="792162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s-ES" sz="40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Profesores Estratégicos a Alumnos Estratégicos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2349500"/>
            <a:ext cx="8135937" cy="4248150"/>
          </a:xfrm>
        </p:spPr>
        <p:txBody>
          <a:bodyPr/>
          <a:lstStyle/>
          <a:p>
            <a:pPr marL="457200" indent="-457200">
              <a:buFont typeface="Symbol" pitchFamily="18" charset="2"/>
              <a:buChar char="Þ"/>
            </a:pPr>
            <a:r>
              <a:rPr lang="es-ES" sz="2000" smtClean="0">
                <a:solidFill>
                  <a:schemeClr val="tx2"/>
                </a:solidFill>
              </a:rPr>
              <a:t>Conocen </a:t>
            </a:r>
            <a:r>
              <a:rPr lang="es-ES" sz="2000" smtClean="0"/>
              <a:t>su propio proceso de aprendizaje, las estrategias que poseen y las que utilizan normalmente. </a:t>
            </a:r>
          </a:p>
          <a:p>
            <a:pPr marL="457200" indent="-457200">
              <a:buFont typeface="Symbol" pitchFamily="18" charset="2"/>
              <a:buChar char="Þ"/>
            </a:pPr>
            <a:r>
              <a:rPr lang="es-ES" sz="2000" smtClean="0">
                <a:solidFill>
                  <a:schemeClr val="tx2"/>
                </a:solidFill>
              </a:rPr>
              <a:t>Aprenden</a:t>
            </a:r>
            <a:r>
              <a:rPr lang="es-ES" sz="2000" smtClean="0"/>
              <a:t> los contenidos de sus asignaturas empleando estrategias de aprendizaje.</a:t>
            </a:r>
          </a:p>
          <a:p>
            <a:pPr marL="457200" indent="-457200">
              <a:buFont typeface="Symbol" pitchFamily="18" charset="2"/>
              <a:buChar char="Þ"/>
            </a:pPr>
            <a:r>
              <a:rPr lang="es-ES" sz="2000" smtClean="0">
                <a:solidFill>
                  <a:schemeClr val="tx2"/>
                </a:solidFill>
              </a:rPr>
              <a:t>Planifican, regulan y evalúan reflexivamente</a:t>
            </a:r>
            <a:r>
              <a:rPr lang="es-ES" sz="2000" smtClean="0"/>
              <a:t> su actuación docente. Es decir, plantearse cuestiones del tipo.</a:t>
            </a:r>
          </a:p>
          <a:p>
            <a:pPr marL="457200" indent="-457200"/>
            <a:r>
              <a:rPr lang="es-ES" sz="2000" smtClean="0"/>
              <a:t>- Objetivos y metas que pretendo conseguir</a:t>
            </a:r>
          </a:p>
          <a:p>
            <a:pPr marL="457200" indent="-457200"/>
            <a:r>
              <a:rPr lang="es-ES" sz="2000" smtClean="0"/>
              <a:t>- ¿Qué conocimientos necesitaré para realizar bien mi trabajo?</a:t>
            </a:r>
          </a:p>
          <a:p>
            <a:pPr marL="457200" indent="-457200"/>
            <a:r>
              <a:rPr lang="es-ES" sz="2000" smtClean="0"/>
              <a:t>- ¿Son adecuados los procedimientos que estoy utilizando?</a:t>
            </a:r>
          </a:p>
          <a:p>
            <a:pPr marL="457200" indent="-457200"/>
            <a:r>
              <a:rPr lang="es-ES" sz="2000" smtClean="0"/>
              <a:t>- ¿Tengo una adecuada estructuración de mis clases?</a:t>
            </a:r>
          </a:p>
          <a:p>
            <a:pPr marL="457200" indent="-457200"/>
            <a:r>
              <a:rPr lang="es-ES" sz="2000" smtClean="0"/>
              <a:t>- ¿Evalúo al finalizar la clase los objetivos o metas que me propuse.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198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41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2276475"/>
            <a:ext cx="8497888" cy="45085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s-ES" sz="2000" smtClean="0"/>
              <a:t>El Marco Curricular y las estrategias de aprendizaje de la Historia </a:t>
            </a:r>
          </a:p>
          <a:p>
            <a:pPr>
              <a:lnSpc>
                <a:spcPct val="80000"/>
              </a:lnSpc>
            </a:pPr>
            <a:r>
              <a:rPr lang="es-ES" sz="2000" smtClean="0"/>
              <a:t>La Historia deber ser visualizada como una estructura evolutiva.</a:t>
            </a:r>
          </a:p>
          <a:p>
            <a:pPr>
              <a:lnSpc>
                <a:spcPct val="80000"/>
              </a:lnSpc>
            </a:pPr>
            <a:r>
              <a:rPr lang="es-ES" sz="2000" smtClean="0"/>
              <a:t>Comprendida a través de la identificación de períodos de cambio y continuidad.</a:t>
            </a:r>
          </a:p>
          <a:p>
            <a:pPr>
              <a:lnSpc>
                <a:spcPct val="80000"/>
              </a:lnSpc>
            </a:pPr>
            <a:r>
              <a:rPr lang="es-ES" sz="2000" smtClean="0"/>
              <a:t>Se visualizan un conjunto de conceptos que estructuran dichos períodos. </a:t>
            </a:r>
          </a:p>
          <a:p>
            <a:pPr>
              <a:lnSpc>
                <a:spcPct val="80000"/>
              </a:lnSpc>
            </a:pPr>
            <a:r>
              <a:rPr lang="es-ES" sz="2000" smtClean="0"/>
              <a:t>Con los conceptos estructurantes, los estudiantes deberían  comprender los procesos históricos. </a:t>
            </a:r>
          </a:p>
          <a:p>
            <a:pPr>
              <a:lnSpc>
                <a:spcPct val="80000"/>
              </a:lnSpc>
            </a:pPr>
            <a:r>
              <a:rPr lang="es-ES" sz="2000" smtClean="0"/>
              <a:t>Los contenidos apuntan a que los estudiantes comprendan el mundo en que viven.</a:t>
            </a:r>
          </a:p>
          <a:p>
            <a:pPr>
              <a:lnSpc>
                <a:spcPct val="80000"/>
              </a:lnSpc>
            </a:pPr>
            <a:r>
              <a:rPr lang="es-ES" sz="2000" smtClean="0"/>
              <a:t>Entendiendo que los hechos responden a una multicausalidad histórica. </a:t>
            </a:r>
          </a:p>
          <a:p>
            <a:pPr>
              <a:lnSpc>
                <a:spcPct val="80000"/>
              </a:lnSpc>
            </a:pPr>
            <a:r>
              <a:rPr lang="es-ES" sz="2000" smtClean="0"/>
              <a:t>Para lograr un mejor aprendizaje, se propone el tratamiento de estos contenidos desde la perspectiva que presenta la metodología histórica.</a:t>
            </a:r>
          </a:p>
        </p:txBody>
      </p:sp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92696"/>
            <a:ext cx="9144000" cy="417513"/>
          </a:xfrm>
        </p:spPr>
        <p:txBody>
          <a:bodyPr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s-ES" sz="36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 Estrategias de aprendizaje de la Historia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430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500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500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500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500"/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500"/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500"/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500"/>
                                        <p:tgtEl>
                                          <p:spTgt spid="43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500"/>
                                        <p:tgtEl>
                                          <p:spTgt spid="430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2349500"/>
            <a:ext cx="8135937" cy="4248150"/>
          </a:xfrm>
        </p:spPr>
        <p:txBody>
          <a:bodyPr rtlCol="0">
            <a:normAutofit lnSpcReduction="10000"/>
          </a:bodyPr>
          <a:lstStyle/>
          <a:p>
            <a:pPr marL="365760" indent="-256032" fontAlgn="auto">
              <a:lnSpc>
                <a:spcPct val="80000"/>
              </a:lnSpc>
              <a:spcAft>
                <a:spcPts val="0"/>
              </a:spcAft>
              <a:buFont typeface="Symbol" pitchFamily="18" charset="2"/>
              <a:buChar char="Þ"/>
              <a:defRPr/>
            </a:pPr>
            <a:endParaRPr lang="es-ES" dirty="0" smtClean="0"/>
          </a:p>
          <a:p>
            <a:pPr marL="365760" indent="-256032" fontAlgn="auto">
              <a:lnSpc>
                <a:spcPct val="80000"/>
              </a:lnSpc>
              <a:spcAft>
                <a:spcPts val="0"/>
              </a:spcAft>
              <a:buFont typeface="Symbol" pitchFamily="18" charset="2"/>
              <a:buChar char="Þ"/>
              <a:defRPr/>
            </a:pPr>
            <a:r>
              <a:rPr lang="es-ES" sz="2600" dirty="0" smtClean="0"/>
              <a:t>Sólo es posible desarrollar la historia usando fuentes.</a:t>
            </a:r>
          </a:p>
          <a:p>
            <a:pPr marL="365760" indent="-256032" fontAlgn="auto">
              <a:lnSpc>
                <a:spcPct val="80000"/>
              </a:lnSpc>
              <a:spcAft>
                <a:spcPts val="0"/>
              </a:spcAft>
              <a:buFont typeface="Arial" charset="0"/>
              <a:buNone/>
              <a:defRPr/>
            </a:pPr>
            <a:endParaRPr lang="es-ES" sz="2600" dirty="0" smtClean="0"/>
          </a:p>
          <a:p>
            <a:pPr marL="365760" indent="-256032" fontAlgn="auto">
              <a:lnSpc>
                <a:spcPct val="80000"/>
              </a:lnSpc>
              <a:spcAft>
                <a:spcPts val="0"/>
              </a:spcAft>
              <a:buFont typeface="Symbol" pitchFamily="18" charset="2"/>
              <a:buChar char="Þ"/>
              <a:defRPr/>
            </a:pPr>
            <a:r>
              <a:rPr lang="es-ES" sz="2600" dirty="0" smtClean="0"/>
              <a:t>Enseñar que el pasado, al igual que el presente, requiere:</a:t>
            </a:r>
          </a:p>
          <a:p>
            <a:pPr marL="365760" indent="-256032" fontAlgn="auto">
              <a:lnSpc>
                <a:spcPct val="80000"/>
              </a:lnSpc>
              <a:spcAft>
                <a:spcPts val="0"/>
              </a:spcAft>
              <a:buFont typeface="Arial" charset="0"/>
              <a:buNone/>
              <a:defRPr/>
            </a:pPr>
            <a:endParaRPr lang="es-ES" sz="2600" dirty="0" smtClean="0"/>
          </a:p>
          <a:p>
            <a:pPr marL="621792" lvl="1" fontAlgn="auto">
              <a:lnSpc>
                <a:spcPct val="80000"/>
              </a:lnSpc>
              <a:spcBef>
                <a:spcPts val="324"/>
              </a:spcBef>
              <a:spcAft>
                <a:spcPts val="0"/>
              </a:spcAft>
              <a:buFont typeface="Symbol" pitchFamily="18" charset="2"/>
              <a:buChar char="Þ"/>
              <a:defRPr/>
            </a:pPr>
            <a:r>
              <a:rPr lang="es-ES" sz="2600" dirty="0" smtClean="0"/>
              <a:t>Formulación de hipótesis para su comprensión</a:t>
            </a:r>
          </a:p>
          <a:p>
            <a:pPr marL="621792" lvl="1" fontAlgn="auto">
              <a:lnSpc>
                <a:spcPct val="80000"/>
              </a:lnSpc>
              <a:spcBef>
                <a:spcPts val="324"/>
              </a:spcBef>
              <a:spcAft>
                <a:spcPts val="0"/>
              </a:spcAft>
              <a:buFont typeface="Symbol" pitchFamily="18" charset="2"/>
              <a:buChar char="Þ"/>
              <a:defRPr/>
            </a:pPr>
            <a:r>
              <a:rPr lang="es-ES" sz="2600" dirty="0" smtClean="0"/>
              <a:t>Clasificar correctamente la información, requiere instrucción sobre la critica interna y externa de la documentación.</a:t>
            </a:r>
          </a:p>
          <a:p>
            <a:pPr marL="621792" lvl="1" fontAlgn="auto">
              <a:lnSpc>
                <a:spcPct val="80000"/>
              </a:lnSpc>
              <a:spcBef>
                <a:spcPts val="324"/>
              </a:spcBef>
              <a:spcAft>
                <a:spcPts val="0"/>
              </a:spcAft>
              <a:buFont typeface="Symbol" pitchFamily="18" charset="2"/>
              <a:buChar char="Þ"/>
              <a:defRPr/>
            </a:pPr>
            <a:r>
              <a:rPr lang="es-ES" sz="2600" dirty="0" smtClean="0"/>
              <a:t>Aprender historia no ha de significar necesariamente memorizar el pasado.</a:t>
            </a:r>
          </a:p>
        </p:txBody>
      </p:sp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493838"/>
            <a:ext cx="9144000" cy="792162"/>
          </a:xfrm>
        </p:spPr>
        <p:txBody>
          <a:bodyPr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s-ES" sz="36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Método</a:t>
            </a:r>
            <a:r>
              <a:rPr lang="es-CL" sz="36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Histórico en la enseñanza de la Historia</a:t>
            </a:r>
            <a:endParaRPr lang="es-ES" sz="3600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505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2060575"/>
            <a:ext cx="8713787" cy="4608513"/>
          </a:xfrm>
        </p:spPr>
        <p:txBody>
          <a:bodyPr/>
          <a:lstStyle/>
          <a:p>
            <a:pPr marL="381000" indent="-381000">
              <a:lnSpc>
                <a:spcPct val="90000"/>
              </a:lnSpc>
              <a:buFontTx/>
              <a:buAutoNum type="arabicPeriod"/>
            </a:pPr>
            <a:r>
              <a:rPr lang="es-ES" sz="2200" smtClean="0">
                <a:solidFill>
                  <a:srgbClr val="0070C0"/>
                </a:solidFill>
              </a:rPr>
              <a:t>Recogida de información: </a:t>
            </a:r>
            <a:r>
              <a:rPr lang="es-ES" sz="2200" smtClean="0"/>
              <a:t>Recolección de fuentes de diferente tipo, que nos permita conocer nuestro tema a investigar.</a:t>
            </a:r>
          </a:p>
          <a:p>
            <a:pPr marL="381000" indent="-381000">
              <a:lnSpc>
                <a:spcPct val="90000"/>
              </a:lnSpc>
              <a:buFont typeface="Wingdings 3" pitchFamily="18" charset="2"/>
              <a:buChar char=""/>
            </a:pPr>
            <a:endParaRPr lang="es-ES" sz="2200" smtClean="0"/>
          </a:p>
          <a:p>
            <a:pPr marL="381000" indent="-381000">
              <a:lnSpc>
                <a:spcPct val="90000"/>
              </a:lnSpc>
              <a:buFontTx/>
              <a:buNone/>
            </a:pPr>
            <a:r>
              <a:rPr lang="es-ES" sz="2200" smtClean="0">
                <a:solidFill>
                  <a:srgbClr val="0070C0"/>
                </a:solidFill>
              </a:rPr>
              <a:t>2. Formulación de Hipótesis: </a:t>
            </a:r>
            <a:r>
              <a:rPr lang="es-ES" sz="2200" smtClean="0"/>
              <a:t>Para formular hipótesis debe existir un problema que queramos resolver históricamente. </a:t>
            </a:r>
          </a:p>
          <a:p>
            <a:pPr marL="381000" indent="-381000">
              <a:lnSpc>
                <a:spcPct val="90000"/>
              </a:lnSpc>
              <a:buFont typeface="Wingdings 3" pitchFamily="18" charset="2"/>
              <a:buChar char=""/>
            </a:pPr>
            <a:endParaRPr lang="es-CL" sz="2200" smtClean="0"/>
          </a:p>
          <a:p>
            <a:pPr marL="381000" indent="-381000">
              <a:lnSpc>
                <a:spcPct val="90000"/>
              </a:lnSpc>
              <a:buFontTx/>
              <a:buNone/>
            </a:pPr>
            <a:r>
              <a:rPr lang="es-ES" sz="2200" smtClean="0">
                <a:solidFill>
                  <a:srgbClr val="0070C0"/>
                </a:solidFill>
              </a:rPr>
              <a:t>3. Clasificación y análisis de fuentes históricas: </a:t>
            </a:r>
            <a:r>
              <a:rPr lang="es-ES" sz="2200" smtClean="0"/>
              <a:t>Aprender a conocer la naturaleza de las fuentes, saber buscarlas, ordenarlas y clasificarlas. </a:t>
            </a:r>
          </a:p>
          <a:p>
            <a:pPr marL="381000" indent="-381000">
              <a:lnSpc>
                <a:spcPct val="90000"/>
              </a:lnSpc>
              <a:buFontTx/>
              <a:buNone/>
            </a:pPr>
            <a:endParaRPr lang="es-ES" sz="2200" smtClean="0"/>
          </a:p>
          <a:p>
            <a:pPr marL="381000" indent="-381000">
              <a:lnSpc>
                <a:spcPct val="90000"/>
              </a:lnSpc>
              <a:buFontTx/>
              <a:buNone/>
            </a:pPr>
            <a:r>
              <a:rPr lang="es-ES" sz="2200" smtClean="0">
                <a:solidFill>
                  <a:srgbClr val="0070C0"/>
                </a:solidFill>
              </a:rPr>
              <a:t>4. Explicación histórica: </a:t>
            </a:r>
            <a:r>
              <a:rPr lang="es-ES" sz="2200" smtClean="0"/>
              <a:t>Declaración o exposición de los resultados de la materia, tema, proceso o acontecimientos investigado.</a:t>
            </a:r>
          </a:p>
        </p:txBody>
      </p:sp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214438"/>
            <a:ext cx="9144000" cy="79216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" sz="40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Método de trabajo del historiador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52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222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52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7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1989138"/>
            <a:ext cx="4775200" cy="276225"/>
          </a:xfrm>
          <a:solidFill>
            <a:srgbClr val="CCCCFF"/>
          </a:solidFill>
          <a:ln>
            <a:solidFill>
              <a:srgbClr val="0070C0"/>
            </a:solidFill>
          </a:ln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140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FUENTES HISTORICAS</a:t>
            </a:r>
            <a:endParaRPr lang="es-ES" sz="140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78851" name="Text Box 3"/>
          <p:cNvSpPr txBox="1">
            <a:spLocks noChangeArrowheads="1"/>
          </p:cNvSpPr>
          <p:nvPr/>
        </p:nvSpPr>
        <p:spPr bwMode="auto">
          <a:xfrm>
            <a:off x="250825" y="3360738"/>
            <a:ext cx="1657350" cy="307975"/>
          </a:xfrm>
          <a:prstGeom prst="rect">
            <a:avLst/>
          </a:prstGeom>
          <a:solidFill>
            <a:srgbClr val="CCCCFF"/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lIns="91435" tIns="45718" rIns="91435" bIns="45718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400" b="1">
                <a:latin typeface="+mj-lt"/>
              </a:rPr>
              <a:t>TIPO</a:t>
            </a:r>
            <a:endParaRPr lang="es-ES" sz="1400" b="1">
              <a:latin typeface="+mj-lt"/>
            </a:endParaRPr>
          </a:p>
        </p:txBody>
      </p:sp>
      <p:sp>
        <p:nvSpPr>
          <p:cNvPr id="78852" name="Text Box 4"/>
          <p:cNvSpPr txBox="1">
            <a:spLocks noChangeArrowheads="1"/>
          </p:cNvSpPr>
          <p:nvPr/>
        </p:nvSpPr>
        <p:spPr bwMode="auto">
          <a:xfrm>
            <a:off x="2628900" y="3360738"/>
            <a:ext cx="1727200" cy="307975"/>
          </a:xfrm>
          <a:prstGeom prst="rect">
            <a:avLst/>
          </a:prstGeom>
          <a:solidFill>
            <a:srgbClr val="CCCCFF"/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lIns="91435" tIns="45718" rIns="91435" bIns="45718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400" b="1">
                <a:latin typeface="+mj-lt"/>
              </a:rPr>
              <a:t>NATURALEZA</a:t>
            </a:r>
            <a:endParaRPr lang="es-ES" sz="1400" b="1">
              <a:latin typeface="+mj-lt"/>
            </a:endParaRPr>
          </a:p>
        </p:txBody>
      </p:sp>
      <p:sp>
        <p:nvSpPr>
          <p:cNvPr id="78853" name="Text Box 5"/>
          <p:cNvSpPr txBox="1">
            <a:spLocks noChangeArrowheads="1"/>
          </p:cNvSpPr>
          <p:nvPr/>
        </p:nvSpPr>
        <p:spPr bwMode="auto">
          <a:xfrm>
            <a:off x="4500563" y="3360738"/>
            <a:ext cx="1439862" cy="307975"/>
          </a:xfrm>
          <a:prstGeom prst="rect">
            <a:avLst/>
          </a:prstGeom>
          <a:solidFill>
            <a:srgbClr val="CCCCFF"/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lIns="91435" tIns="45718" rIns="91435" bIns="45718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400" b="1">
                <a:latin typeface="+mj-lt"/>
              </a:rPr>
              <a:t>ORIGEN</a:t>
            </a:r>
            <a:endParaRPr lang="es-ES" sz="1400" b="1">
              <a:latin typeface="+mj-lt"/>
            </a:endParaRPr>
          </a:p>
        </p:txBody>
      </p:sp>
      <p:sp>
        <p:nvSpPr>
          <p:cNvPr id="78854" name="Text Box 6"/>
          <p:cNvSpPr txBox="1">
            <a:spLocks noChangeArrowheads="1"/>
          </p:cNvSpPr>
          <p:nvPr/>
        </p:nvSpPr>
        <p:spPr bwMode="auto">
          <a:xfrm>
            <a:off x="6300788" y="3289300"/>
            <a:ext cx="2446337" cy="307975"/>
          </a:xfrm>
          <a:prstGeom prst="rect">
            <a:avLst/>
          </a:prstGeom>
          <a:solidFill>
            <a:srgbClr val="CCCCFF"/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lIns="91435" tIns="45718" rIns="91435" bIns="45718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400" b="1">
                <a:latin typeface="+mj-lt"/>
              </a:rPr>
              <a:t>RELACIÓN CON EL HECHO</a:t>
            </a:r>
            <a:endParaRPr lang="es-ES" sz="1400" b="1">
              <a:latin typeface="+mj-lt"/>
            </a:endParaRPr>
          </a:p>
        </p:txBody>
      </p:sp>
      <p:sp>
        <p:nvSpPr>
          <p:cNvPr id="78856" name="Rectangle 8"/>
          <p:cNvSpPr>
            <a:spLocks noChangeArrowheads="1"/>
          </p:cNvSpPr>
          <p:nvPr/>
        </p:nvSpPr>
        <p:spPr bwMode="auto">
          <a:xfrm>
            <a:off x="73025" y="4868863"/>
            <a:ext cx="2411413" cy="1584325"/>
          </a:xfrm>
          <a:prstGeom prst="rect">
            <a:avLst/>
          </a:prstGeom>
          <a:solidFill>
            <a:srgbClr val="CCCCFF"/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lIns="91435" tIns="45718" rIns="91435" bIns="45718"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es-ES" sz="1400" b="1">
                <a:latin typeface="+mj-lt"/>
              </a:rPr>
              <a:t>No escritas: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es-ES" sz="1400">
                <a:latin typeface="+mj-lt"/>
              </a:rPr>
              <a:t>- </a:t>
            </a:r>
            <a:r>
              <a:rPr lang="es-ES" sz="1400" b="1">
                <a:latin typeface="+mj-lt"/>
              </a:rPr>
              <a:t>Orales</a:t>
            </a:r>
            <a:r>
              <a:rPr lang="es-ES" sz="1400">
                <a:latin typeface="+mj-lt"/>
              </a:rPr>
              <a:t>: entrevistas,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es-ES" sz="1400">
                <a:latin typeface="+mj-lt"/>
              </a:rPr>
              <a:t>testimonio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es-ES" sz="1400">
                <a:latin typeface="+mj-lt"/>
              </a:rPr>
              <a:t>-</a:t>
            </a:r>
            <a:r>
              <a:rPr lang="es-ES" sz="1400" b="1">
                <a:latin typeface="+mj-lt"/>
              </a:rPr>
              <a:t>Visuales:</a:t>
            </a:r>
            <a:r>
              <a:rPr lang="es-ES" sz="1400">
                <a:latin typeface="+mj-lt"/>
              </a:rPr>
              <a:t> Monumentos,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es-ES" sz="1400">
                <a:latin typeface="+mj-lt"/>
              </a:rPr>
              <a:t>Restos arqueológicos,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es-ES" sz="1400">
                <a:latin typeface="+mj-lt"/>
              </a:rPr>
              <a:t>fotografías, pinturas.</a:t>
            </a:r>
          </a:p>
          <a:p>
            <a:pPr marL="1143000" lvl="2" indent="-228600">
              <a:lnSpc>
                <a:spcPct val="90000"/>
              </a:lnSpc>
              <a:spcBef>
                <a:spcPct val="20000"/>
              </a:spcBef>
              <a:buClr>
                <a:srgbClr val="5F7BB9"/>
              </a:buClr>
              <a:buFontTx/>
              <a:buChar char="•"/>
              <a:defRPr/>
            </a:pPr>
            <a:endParaRPr lang="es-ES" sz="1400">
              <a:latin typeface="+mj-lt"/>
            </a:endParaRPr>
          </a:p>
        </p:txBody>
      </p:sp>
      <p:sp>
        <p:nvSpPr>
          <p:cNvPr id="78859" name="Rectangle 11"/>
          <p:cNvSpPr>
            <a:spLocks noChangeArrowheads="1"/>
          </p:cNvSpPr>
          <p:nvPr/>
        </p:nvSpPr>
        <p:spPr bwMode="auto">
          <a:xfrm>
            <a:off x="2771775" y="4221163"/>
            <a:ext cx="1655763" cy="2246312"/>
          </a:xfrm>
          <a:prstGeom prst="rect">
            <a:avLst/>
          </a:prstGeom>
          <a:solidFill>
            <a:srgbClr val="CCCCFF"/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lIns="91435" tIns="45718" rIns="91435" bIns="45718">
            <a:spAutoFit/>
          </a:bodyPr>
          <a:lstStyle/>
          <a:p>
            <a:pPr>
              <a:buFontTx/>
              <a:buChar char="•"/>
              <a:defRPr/>
            </a:pPr>
            <a:r>
              <a:rPr lang="es-ES" sz="1400">
                <a:latin typeface="+mj-lt"/>
              </a:rPr>
              <a:t>Administrativa</a:t>
            </a:r>
          </a:p>
          <a:p>
            <a:pPr>
              <a:buFontTx/>
              <a:buChar char="•"/>
              <a:defRPr/>
            </a:pPr>
            <a:r>
              <a:rPr lang="es-ES" sz="1400">
                <a:latin typeface="+mj-lt"/>
              </a:rPr>
              <a:t>Jurídica</a:t>
            </a:r>
          </a:p>
          <a:p>
            <a:pPr>
              <a:buFontTx/>
              <a:buChar char="•"/>
              <a:defRPr/>
            </a:pPr>
            <a:r>
              <a:rPr lang="es-ES" sz="1400">
                <a:latin typeface="+mj-lt"/>
              </a:rPr>
              <a:t>Eclesiástica</a:t>
            </a:r>
          </a:p>
          <a:p>
            <a:pPr>
              <a:buFontTx/>
              <a:buChar char="•"/>
              <a:defRPr/>
            </a:pPr>
            <a:r>
              <a:rPr lang="es-ES" sz="1400">
                <a:latin typeface="+mj-lt"/>
              </a:rPr>
              <a:t>Territorial</a:t>
            </a:r>
          </a:p>
          <a:p>
            <a:pPr>
              <a:buFontTx/>
              <a:buChar char="•"/>
              <a:defRPr/>
            </a:pPr>
            <a:r>
              <a:rPr lang="es-ES" sz="1400">
                <a:latin typeface="+mj-lt"/>
              </a:rPr>
              <a:t>Demográfica</a:t>
            </a:r>
          </a:p>
          <a:p>
            <a:pPr>
              <a:buFontTx/>
              <a:buChar char="•"/>
              <a:defRPr/>
            </a:pPr>
            <a:r>
              <a:rPr lang="es-CL" sz="1400">
                <a:latin typeface="+mj-lt"/>
              </a:rPr>
              <a:t>Política</a:t>
            </a:r>
          </a:p>
          <a:p>
            <a:pPr>
              <a:buFontTx/>
              <a:buChar char="•"/>
              <a:defRPr/>
            </a:pPr>
            <a:r>
              <a:rPr lang="es-CL" sz="1400">
                <a:latin typeface="+mj-lt"/>
              </a:rPr>
              <a:t>Social</a:t>
            </a:r>
          </a:p>
          <a:p>
            <a:pPr>
              <a:buFontTx/>
              <a:buChar char="•"/>
              <a:defRPr/>
            </a:pPr>
            <a:r>
              <a:rPr lang="es-CL" sz="1400">
                <a:latin typeface="+mj-lt"/>
              </a:rPr>
              <a:t>Económica</a:t>
            </a:r>
          </a:p>
          <a:p>
            <a:pPr>
              <a:buFontTx/>
              <a:buChar char="•"/>
              <a:defRPr/>
            </a:pPr>
            <a:r>
              <a:rPr lang="es-CL" sz="1400">
                <a:latin typeface="+mj-lt"/>
              </a:rPr>
              <a:t>Geográfica</a:t>
            </a:r>
          </a:p>
          <a:p>
            <a:pPr lvl="1">
              <a:buFontTx/>
              <a:buChar char="•"/>
              <a:defRPr/>
            </a:pPr>
            <a:endParaRPr lang="es-ES" sz="1400">
              <a:latin typeface="+mj-lt"/>
            </a:endParaRPr>
          </a:p>
        </p:txBody>
      </p:sp>
      <p:sp>
        <p:nvSpPr>
          <p:cNvPr id="78860" name="Rectangle 12"/>
          <p:cNvSpPr>
            <a:spLocks noChangeArrowheads="1"/>
          </p:cNvSpPr>
          <p:nvPr/>
        </p:nvSpPr>
        <p:spPr bwMode="auto">
          <a:xfrm>
            <a:off x="107950" y="4149725"/>
            <a:ext cx="2592388" cy="577850"/>
          </a:xfrm>
          <a:prstGeom prst="rect">
            <a:avLst/>
          </a:prstGeom>
          <a:solidFill>
            <a:srgbClr val="CCCCFF"/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lIns="91435" tIns="45718" rIns="91435" bIns="45718"/>
          <a:lstStyle/>
          <a:p>
            <a:pPr marL="342900" indent="-342900" algn="just">
              <a:lnSpc>
                <a:spcPct val="90000"/>
              </a:lnSpc>
              <a:spcBef>
                <a:spcPct val="20000"/>
              </a:spcBef>
              <a:defRPr/>
            </a:pPr>
            <a:r>
              <a:rPr lang="es-ES" sz="1400" b="1">
                <a:latin typeface="+mj-lt"/>
              </a:rPr>
              <a:t>Escritas: </a:t>
            </a:r>
            <a:r>
              <a:rPr lang="es-ES" sz="1400">
                <a:latin typeface="+mj-lt"/>
              </a:rPr>
              <a:t>cartas, actas, 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defRPr/>
            </a:pPr>
            <a:r>
              <a:rPr lang="es-ES" sz="1400">
                <a:latin typeface="+mj-lt"/>
              </a:rPr>
              <a:t>documentos, testamentos</a:t>
            </a:r>
            <a:r>
              <a:rPr lang="es-ES" sz="1400" b="1">
                <a:latin typeface="+mj-lt"/>
              </a:rPr>
              <a:t>.</a:t>
            </a:r>
            <a:endParaRPr lang="es-ES" sz="1400">
              <a:latin typeface="+mj-lt"/>
            </a:endParaRPr>
          </a:p>
        </p:txBody>
      </p:sp>
      <p:sp>
        <p:nvSpPr>
          <p:cNvPr id="78862" name="Rectangle 14"/>
          <p:cNvSpPr>
            <a:spLocks noChangeArrowheads="1"/>
          </p:cNvSpPr>
          <p:nvPr/>
        </p:nvSpPr>
        <p:spPr bwMode="auto">
          <a:xfrm>
            <a:off x="5292725" y="5516563"/>
            <a:ext cx="3167063" cy="954087"/>
          </a:xfrm>
          <a:prstGeom prst="rect">
            <a:avLst/>
          </a:prstGeom>
          <a:solidFill>
            <a:srgbClr val="CCCCFF"/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lIns="91435" tIns="45718" rIns="91435" bIns="45718">
            <a:spAutoFit/>
          </a:bodyPr>
          <a:lstStyle/>
          <a:p>
            <a:pPr algn="just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  <a:defRPr/>
            </a:pPr>
            <a:r>
              <a:rPr lang="es-ES" sz="1400">
                <a:latin typeface="+mj-lt"/>
              </a:rPr>
              <a:t>Son aquellas que fueron producidas al mismo paso de los acontecimientos de los cuales nos informan. </a:t>
            </a:r>
          </a:p>
        </p:txBody>
      </p:sp>
      <p:sp>
        <p:nvSpPr>
          <p:cNvPr id="78864" name="Line 16"/>
          <p:cNvSpPr>
            <a:spLocks noChangeShapeType="1"/>
          </p:cNvSpPr>
          <p:nvPr/>
        </p:nvSpPr>
        <p:spPr bwMode="auto">
          <a:xfrm>
            <a:off x="868363" y="2924175"/>
            <a:ext cx="6943725" cy="0"/>
          </a:xfrm>
          <a:prstGeom prst="line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s-ES" sz="1400">
              <a:latin typeface="+mj-lt"/>
            </a:endParaRPr>
          </a:p>
        </p:txBody>
      </p:sp>
      <p:sp>
        <p:nvSpPr>
          <p:cNvPr id="78865" name="Line 17"/>
          <p:cNvSpPr>
            <a:spLocks noChangeShapeType="1"/>
          </p:cNvSpPr>
          <p:nvPr/>
        </p:nvSpPr>
        <p:spPr bwMode="auto">
          <a:xfrm>
            <a:off x="868363" y="2901950"/>
            <a:ext cx="0" cy="455613"/>
          </a:xfrm>
          <a:prstGeom prst="line">
            <a:avLst/>
          </a:prstGeom>
          <a:noFill/>
          <a:ln w="28575">
            <a:solidFill>
              <a:srgbClr val="0070C0"/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es-ES" sz="1400">
              <a:latin typeface="+mj-lt"/>
            </a:endParaRPr>
          </a:p>
        </p:txBody>
      </p:sp>
      <p:sp>
        <p:nvSpPr>
          <p:cNvPr id="78866" name="Line 18"/>
          <p:cNvSpPr>
            <a:spLocks noChangeShapeType="1"/>
          </p:cNvSpPr>
          <p:nvPr/>
        </p:nvSpPr>
        <p:spPr bwMode="auto">
          <a:xfrm>
            <a:off x="3419475" y="2901950"/>
            <a:ext cx="0" cy="455613"/>
          </a:xfrm>
          <a:prstGeom prst="line">
            <a:avLst/>
          </a:prstGeom>
          <a:noFill/>
          <a:ln w="28575">
            <a:solidFill>
              <a:srgbClr val="0070C0"/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es-ES" sz="1400">
              <a:latin typeface="+mj-lt"/>
            </a:endParaRPr>
          </a:p>
        </p:txBody>
      </p:sp>
      <p:sp>
        <p:nvSpPr>
          <p:cNvPr id="78867" name="Line 19"/>
          <p:cNvSpPr>
            <a:spLocks noChangeShapeType="1"/>
          </p:cNvSpPr>
          <p:nvPr/>
        </p:nvSpPr>
        <p:spPr bwMode="auto">
          <a:xfrm>
            <a:off x="5364163" y="2924175"/>
            <a:ext cx="0" cy="385763"/>
          </a:xfrm>
          <a:prstGeom prst="line">
            <a:avLst/>
          </a:prstGeom>
          <a:noFill/>
          <a:ln w="28575">
            <a:solidFill>
              <a:srgbClr val="0070C0"/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es-ES" sz="1400">
              <a:latin typeface="+mj-lt"/>
            </a:endParaRPr>
          </a:p>
        </p:txBody>
      </p:sp>
      <p:sp>
        <p:nvSpPr>
          <p:cNvPr id="78868" name="Line 20"/>
          <p:cNvSpPr>
            <a:spLocks noChangeShapeType="1"/>
          </p:cNvSpPr>
          <p:nvPr/>
        </p:nvSpPr>
        <p:spPr bwMode="auto">
          <a:xfrm>
            <a:off x="7812088" y="2924175"/>
            <a:ext cx="0" cy="360363"/>
          </a:xfrm>
          <a:prstGeom prst="line">
            <a:avLst/>
          </a:prstGeom>
          <a:noFill/>
          <a:ln w="28575">
            <a:solidFill>
              <a:srgbClr val="0070C0"/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es-ES" sz="1400">
              <a:latin typeface="+mj-lt"/>
            </a:endParaRPr>
          </a:p>
        </p:txBody>
      </p:sp>
      <p:sp>
        <p:nvSpPr>
          <p:cNvPr id="78869" name="Line 21"/>
          <p:cNvSpPr>
            <a:spLocks noChangeShapeType="1"/>
          </p:cNvSpPr>
          <p:nvPr/>
        </p:nvSpPr>
        <p:spPr bwMode="auto">
          <a:xfrm>
            <a:off x="4343400" y="2251075"/>
            <a:ext cx="12700" cy="601663"/>
          </a:xfrm>
          <a:prstGeom prst="line">
            <a:avLst/>
          </a:prstGeom>
          <a:noFill/>
          <a:ln w="76200">
            <a:solidFill>
              <a:srgbClr val="0070C0"/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es-ES" sz="1400">
              <a:latin typeface="+mj-lt"/>
            </a:endParaRPr>
          </a:p>
        </p:txBody>
      </p:sp>
      <p:sp>
        <p:nvSpPr>
          <p:cNvPr id="78870" name="Line 22"/>
          <p:cNvSpPr>
            <a:spLocks noChangeShapeType="1"/>
          </p:cNvSpPr>
          <p:nvPr/>
        </p:nvSpPr>
        <p:spPr bwMode="auto">
          <a:xfrm>
            <a:off x="3492500" y="3692525"/>
            <a:ext cx="0" cy="457200"/>
          </a:xfrm>
          <a:prstGeom prst="line">
            <a:avLst/>
          </a:prstGeom>
          <a:noFill/>
          <a:ln w="57150">
            <a:solidFill>
              <a:srgbClr val="0070C0"/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es-ES" sz="1400">
              <a:latin typeface="+mj-lt"/>
            </a:endParaRPr>
          </a:p>
        </p:txBody>
      </p:sp>
      <p:sp>
        <p:nvSpPr>
          <p:cNvPr id="78871" name="Line 23"/>
          <p:cNvSpPr>
            <a:spLocks noChangeShapeType="1"/>
          </p:cNvSpPr>
          <p:nvPr/>
        </p:nvSpPr>
        <p:spPr bwMode="auto">
          <a:xfrm>
            <a:off x="5257800" y="3692525"/>
            <a:ext cx="0" cy="457200"/>
          </a:xfrm>
          <a:prstGeom prst="line">
            <a:avLst/>
          </a:prstGeom>
          <a:noFill/>
          <a:ln w="57150">
            <a:solidFill>
              <a:srgbClr val="0070C0"/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es-ES" sz="1400">
              <a:latin typeface="+mj-lt"/>
            </a:endParaRPr>
          </a:p>
        </p:txBody>
      </p:sp>
      <p:sp>
        <p:nvSpPr>
          <p:cNvPr id="78872" name="Line 24"/>
          <p:cNvSpPr>
            <a:spLocks noChangeShapeType="1"/>
          </p:cNvSpPr>
          <p:nvPr/>
        </p:nvSpPr>
        <p:spPr bwMode="auto">
          <a:xfrm>
            <a:off x="6877050" y="5013325"/>
            <a:ext cx="0" cy="431800"/>
          </a:xfrm>
          <a:prstGeom prst="line">
            <a:avLst/>
          </a:prstGeom>
          <a:noFill/>
          <a:ln w="57150">
            <a:solidFill>
              <a:srgbClr val="0070C0"/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es-ES" sz="1400">
              <a:latin typeface="+mj-lt"/>
            </a:endParaRPr>
          </a:p>
        </p:txBody>
      </p:sp>
      <p:sp>
        <p:nvSpPr>
          <p:cNvPr id="78873" name="Line 25"/>
          <p:cNvSpPr>
            <a:spLocks noChangeShapeType="1"/>
          </p:cNvSpPr>
          <p:nvPr/>
        </p:nvSpPr>
        <p:spPr bwMode="auto">
          <a:xfrm>
            <a:off x="6811963" y="3619500"/>
            <a:ext cx="0" cy="457200"/>
          </a:xfrm>
          <a:prstGeom prst="line">
            <a:avLst/>
          </a:prstGeom>
          <a:noFill/>
          <a:ln w="57150">
            <a:solidFill>
              <a:srgbClr val="0070C0"/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es-ES" sz="1400">
              <a:latin typeface="+mj-lt"/>
            </a:endParaRPr>
          </a:p>
        </p:txBody>
      </p:sp>
      <p:sp>
        <p:nvSpPr>
          <p:cNvPr id="78874" name="Line 26"/>
          <p:cNvSpPr>
            <a:spLocks noChangeShapeType="1"/>
          </p:cNvSpPr>
          <p:nvPr/>
        </p:nvSpPr>
        <p:spPr bwMode="auto">
          <a:xfrm>
            <a:off x="8183563" y="3619500"/>
            <a:ext cx="0" cy="457200"/>
          </a:xfrm>
          <a:prstGeom prst="line">
            <a:avLst/>
          </a:prstGeom>
          <a:noFill/>
          <a:ln w="57150">
            <a:solidFill>
              <a:srgbClr val="0070C0"/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es-ES" sz="1400">
              <a:latin typeface="+mj-lt"/>
            </a:endParaRPr>
          </a:p>
        </p:txBody>
      </p:sp>
      <p:sp>
        <p:nvSpPr>
          <p:cNvPr id="78875" name="Line 27"/>
          <p:cNvSpPr>
            <a:spLocks noChangeShapeType="1"/>
          </p:cNvSpPr>
          <p:nvPr/>
        </p:nvSpPr>
        <p:spPr bwMode="auto">
          <a:xfrm>
            <a:off x="971550" y="3692525"/>
            <a:ext cx="0" cy="457200"/>
          </a:xfrm>
          <a:prstGeom prst="line">
            <a:avLst/>
          </a:prstGeom>
          <a:noFill/>
          <a:ln w="57150">
            <a:solidFill>
              <a:srgbClr val="0070C0"/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es-ES" sz="1400">
              <a:latin typeface="+mj-lt"/>
            </a:endParaRPr>
          </a:p>
        </p:txBody>
      </p:sp>
      <p:sp>
        <p:nvSpPr>
          <p:cNvPr id="7192" name="Text Box 31"/>
          <p:cNvSpPr txBox="1">
            <a:spLocks noChangeArrowheads="1"/>
          </p:cNvSpPr>
          <p:nvPr/>
        </p:nvSpPr>
        <p:spPr bwMode="auto">
          <a:xfrm>
            <a:off x="4643438" y="4292600"/>
            <a:ext cx="1152525" cy="630238"/>
          </a:xfrm>
          <a:prstGeom prst="rect">
            <a:avLst/>
          </a:prstGeom>
          <a:solidFill>
            <a:srgbClr val="CCCCFF"/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s-CL" sz="1400">
                <a:latin typeface="+mj-lt"/>
              </a:rPr>
              <a:t>Publicas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s-CL" sz="1400">
                <a:latin typeface="+mj-lt"/>
              </a:rPr>
              <a:t>Privadas</a:t>
            </a:r>
            <a:endParaRPr lang="es-ES" sz="1400">
              <a:latin typeface="+mj-lt"/>
            </a:endParaRPr>
          </a:p>
        </p:txBody>
      </p:sp>
      <p:sp>
        <p:nvSpPr>
          <p:cNvPr id="7193" name="Text Box 32"/>
          <p:cNvSpPr txBox="1">
            <a:spLocks noChangeArrowheads="1"/>
          </p:cNvSpPr>
          <p:nvPr/>
        </p:nvSpPr>
        <p:spPr bwMode="auto">
          <a:xfrm>
            <a:off x="6156325" y="4292600"/>
            <a:ext cx="1223963" cy="630238"/>
          </a:xfrm>
          <a:prstGeom prst="rect">
            <a:avLst/>
          </a:prstGeom>
          <a:solidFill>
            <a:srgbClr val="CCCCFF"/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CL" sz="1400" b="1">
                <a:latin typeface="+mj-lt"/>
              </a:rPr>
              <a:t>Primarias</a:t>
            </a:r>
          </a:p>
          <a:p>
            <a:pPr>
              <a:spcBef>
                <a:spcPct val="50000"/>
              </a:spcBef>
              <a:defRPr/>
            </a:pPr>
            <a:r>
              <a:rPr lang="es-CL" sz="1400">
                <a:latin typeface="+mj-lt"/>
              </a:rPr>
              <a:t>(directas)</a:t>
            </a:r>
            <a:endParaRPr lang="es-ES" sz="1400">
              <a:latin typeface="+mj-lt"/>
            </a:endParaRPr>
          </a:p>
        </p:txBody>
      </p:sp>
      <p:sp>
        <p:nvSpPr>
          <p:cNvPr id="7194" name="Text Box 33"/>
          <p:cNvSpPr txBox="1">
            <a:spLocks noChangeArrowheads="1"/>
          </p:cNvSpPr>
          <p:nvPr/>
        </p:nvSpPr>
        <p:spPr bwMode="auto">
          <a:xfrm>
            <a:off x="7453313" y="4292600"/>
            <a:ext cx="1439862" cy="630238"/>
          </a:xfrm>
          <a:prstGeom prst="rect">
            <a:avLst/>
          </a:prstGeom>
          <a:solidFill>
            <a:srgbClr val="CCCCFF"/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CL" sz="1400" b="1">
                <a:latin typeface="+mj-lt"/>
              </a:rPr>
              <a:t>Secundarias</a:t>
            </a:r>
          </a:p>
          <a:p>
            <a:pPr>
              <a:spcBef>
                <a:spcPct val="50000"/>
              </a:spcBef>
              <a:defRPr/>
            </a:pPr>
            <a:r>
              <a:rPr lang="es-CL" sz="1400">
                <a:latin typeface="+mj-lt"/>
              </a:rPr>
              <a:t>(indirectas)</a:t>
            </a:r>
            <a:endParaRPr lang="es-ES" sz="140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0" fill="hold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0" fill="hold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0" fill="hold"/>
                                        <p:tgtEl>
                                          <p:spTgt spid="788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0" fill="hold"/>
                                        <p:tgtEl>
                                          <p:spTgt spid="788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0" fill="hold"/>
                                        <p:tgtEl>
                                          <p:spTgt spid="788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0" fill="hold"/>
                                        <p:tgtEl>
                                          <p:spTgt spid="788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0" fill="hold"/>
                                        <p:tgtEl>
                                          <p:spTgt spid="788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0" fill="hold"/>
                                        <p:tgtEl>
                                          <p:spTgt spid="788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5000" fill="hold"/>
                                        <p:tgtEl>
                                          <p:spTgt spid="788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0" fill="hold"/>
                                        <p:tgtEl>
                                          <p:spTgt spid="788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5000" fill="hold"/>
                                        <p:tgtEl>
                                          <p:spTgt spid="788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0" fill="hold"/>
                                        <p:tgtEl>
                                          <p:spTgt spid="788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5000" fill="hold"/>
                                        <p:tgtEl>
                                          <p:spTgt spid="788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000" fill="hold"/>
                                        <p:tgtEl>
                                          <p:spTgt spid="788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5000" fill="hold"/>
                                        <p:tgtEl>
                                          <p:spTgt spid="788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000" fill="hold"/>
                                        <p:tgtEl>
                                          <p:spTgt spid="788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5000" fill="hold"/>
                                        <p:tgtEl>
                                          <p:spTgt spid="788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5000" fill="hold"/>
                                        <p:tgtEl>
                                          <p:spTgt spid="788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5000" fill="hold"/>
                                        <p:tgtEl>
                                          <p:spTgt spid="788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000" fill="hold"/>
                                        <p:tgtEl>
                                          <p:spTgt spid="788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5000" fill="hold"/>
                                        <p:tgtEl>
                                          <p:spTgt spid="788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5000" fill="hold"/>
                                        <p:tgtEl>
                                          <p:spTgt spid="788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5000" fill="hold"/>
                                        <p:tgtEl>
                                          <p:spTgt spid="78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5000" fill="hold"/>
                                        <p:tgtEl>
                                          <p:spTgt spid="78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5000" fill="hold"/>
                                        <p:tgtEl>
                                          <p:spTgt spid="78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5000" fill="hold"/>
                                        <p:tgtEl>
                                          <p:spTgt spid="78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5000" fill="hold"/>
                                        <p:tgtEl>
                                          <p:spTgt spid="78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5000" fill="hold"/>
                                        <p:tgtEl>
                                          <p:spTgt spid="78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5000" fill="hold"/>
                                        <p:tgtEl>
                                          <p:spTgt spid="788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5000" fill="hold"/>
                                        <p:tgtEl>
                                          <p:spTgt spid="788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5000" fill="hold"/>
                                        <p:tgtEl>
                                          <p:spTgt spid="788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5000" fill="hold"/>
                                        <p:tgtEl>
                                          <p:spTgt spid="788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5000" fill="hold"/>
                                        <p:tgtEl>
                                          <p:spTgt spid="788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5000" fill="hold"/>
                                        <p:tgtEl>
                                          <p:spTgt spid="788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5000" fill="hold"/>
                                        <p:tgtEl>
                                          <p:spTgt spid="788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5000" fill="hold"/>
                                        <p:tgtEl>
                                          <p:spTgt spid="788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5000" fill="hold"/>
                                        <p:tgtEl>
                                          <p:spTgt spid="788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5000" fill="hold"/>
                                        <p:tgtEl>
                                          <p:spTgt spid="788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5000" fill="hold"/>
                                        <p:tgtEl>
                                          <p:spTgt spid="788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5000" fill="hold"/>
                                        <p:tgtEl>
                                          <p:spTgt spid="788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5000" fill="hold"/>
                                        <p:tgtEl>
                                          <p:spTgt spid="788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5000" fill="hold"/>
                                        <p:tgtEl>
                                          <p:spTgt spid="788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1" grpId="0" animBg="1"/>
      <p:bldP spid="78852" grpId="0" animBg="1"/>
      <p:bldP spid="78853" grpId="0" animBg="1"/>
      <p:bldP spid="78854" grpId="0" animBg="1"/>
      <p:bldP spid="78856" grpId="0" animBg="1"/>
      <p:bldP spid="78859" grpId="0" animBg="1"/>
      <p:bldP spid="78860" grpId="0" animBg="1"/>
      <p:bldP spid="7886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2349500"/>
            <a:ext cx="8135937" cy="4248150"/>
          </a:xfrm>
        </p:spPr>
        <p:txBody>
          <a:bodyPr/>
          <a:lstStyle/>
          <a:p>
            <a:pPr>
              <a:buFont typeface="Symbol" pitchFamily="18" charset="2"/>
              <a:buChar char="Þ"/>
            </a:pPr>
            <a:r>
              <a:rPr lang="es-ES" sz="2000" smtClean="0"/>
              <a:t>Se basan en el </a:t>
            </a:r>
            <a:r>
              <a:rPr lang="es-ES" sz="2000" smtClean="0">
                <a:solidFill>
                  <a:srgbClr val="0070C0"/>
                </a:solidFill>
              </a:rPr>
              <a:t>cómo hacer</a:t>
            </a:r>
            <a:r>
              <a:rPr lang="es-ES" sz="2000" smtClean="0">
                <a:solidFill>
                  <a:srgbClr val="E7172B"/>
                </a:solidFill>
              </a:rPr>
              <a:t>.</a:t>
            </a:r>
          </a:p>
          <a:p>
            <a:pPr>
              <a:buFont typeface="Symbol" pitchFamily="18" charset="2"/>
              <a:buChar char="Þ"/>
            </a:pPr>
            <a:r>
              <a:rPr lang="es-ES" sz="2000" smtClean="0"/>
              <a:t>Los procedimientos constituyen un contenido en si mismo y también una vía de acceso a los demás contenidos curriculares.</a:t>
            </a:r>
          </a:p>
          <a:p>
            <a:pPr>
              <a:buFont typeface="Symbol" pitchFamily="18" charset="2"/>
              <a:buChar char="Þ"/>
            </a:pPr>
            <a:r>
              <a:rPr lang="es-ES" sz="2000" smtClean="0"/>
              <a:t>Es un contenido específico, que es intrínseco al proceso de enseñanza aprendizaje, (desglosar, secuenciar, programar, enseñar y evaluar).</a:t>
            </a:r>
          </a:p>
          <a:p>
            <a:pPr>
              <a:buFont typeface="Symbol" pitchFamily="18" charset="2"/>
              <a:buChar char="Þ"/>
            </a:pPr>
            <a:r>
              <a:rPr lang="es-ES" sz="2000" smtClean="0"/>
              <a:t>En la práctica las diversas estrategias se traducen en un sistema de acciones organizadas, que pueden ser especificadas a partir de una técnica de trabajo. </a:t>
            </a:r>
          </a:p>
          <a:p>
            <a:pPr>
              <a:buFont typeface="Symbol" pitchFamily="18" charset="2"/>
              <a:buChar char="Þ"/>
            </a:pPr>
            <a:r>
              <a:rPr lang="es-ES" sz="2000" smtClean="0"/>
              <a:t>Cada técnica debe constituir un sistema ordenado de acciones para conseguir un objetivo determinado.</a:t>
            </a:r>
          </a:p>
        </p:txBody>
      </p:sp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341438"/>
            <a:ext cx="9144000" cy="792162"/>
          </a:xfrm>
        </p:spPr>
        <p:txBody>
          <a:bodyPr/>
          <a:lstStyle/>
          <a:p>
            <a:pPr algn="l" fontAlgn="auto">
              <a:spcAft>
                <a:spcPts val="0"/>
              </a:spcAft>
              <a:defRPr/>
            </a:pPr>
            <a:r>
              <a:rPr lang="es-CL" sz="36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Contenidos Procedimentales</a:t>
            </a:r>
            <a:endParaRPr lang="es-ES" sz="3600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915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5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2276475"/>
            <a:ext cx="8713788" cy="4508500"/>
          </a:xfrm>
        </p:spPr>
        <p:txBody>
          <a:bodyPr/>
          <a:lstStyle/>
          <a:p>
            <a:pPr marL="457200" indent="-457200">
              <a:buFont typeface="Symbol" pitchFamily="18" charset="2"/>
              <a:buChar char="Þ"/>
            </a:pPr>
            <a:r>
              <a:rPr lang="es-ES" sz="2000" smtClean="0"/>
              <a:t>Identificación, uso y proceso de fuentes históricas primarias y secundarias a fin de obtener información relevante de naturaleza histórica.</a:t>
            </a:r>
          </a:p>
          <a:p>
            <a:pPr marL="457200" indent="-457200">
              <a:buFont typeface="Symbol" pitchFamily="18" charset="2"/>
              <a:buChar char="Þ"/>
            </a:pPr>
            <a:r>
              <a:rPr lang="es-ES" sz="2000" smtClean="0"/>
              <a:t>Aplicación de categorías temporales y de tiempo histórico (sucesión, simultaneidad, duración y ritmo) en el marco de las convenciones establecidas en la teoría previa. </a:t>
            </a:r>
          </a:p>
          <a:p>
            <a:pPr marL="457200" indent="-457200">
              <a:buFont typeface="Symbol" pitchFamily="18" charset="2"/>
              <a:buChar char="Þ"/>
            </a:pPr>
            <a:r>
              <a:rPr lang="es-ES" sz="2000" smtClean="0"/>
              <a:t>Uso y aplicación de vocabulario específico de la Historia</a:t>
            </a:r>
          </a:p>
          <a:p>
            <a:pPr marL="457200" indent="-457200">
              <a:buFont typeface="Symbol" pitchFamily="18" charset="2"/>
              <a:buChar char="Þ"/>
            </a:pPr>
            <a:r>
              <a:rPr lang="es-ES" sz="2000" smtClean="0"/>
              <a:t>Identificación, proceso y explicación de causas y consecuencias</a:t>
            </a:r>
          </a:p>
          <a:p>
            <a:pPr marL="457200" indent="-457200">
              <a:buFont typeface="Symbol" pitchFamily="18" charset="2"/>
              <a:buChar char="Þ"/>
            </a:pPr>
            <a:r>
              <a:rPr lang="es-ES" sz="2000" smtClean="0"/>
              <a:t>Identificación de continuidades y cambios en el marco de una explicación de procesos</a:t>
            </a:r>
          </a:p>
          <a:p>
            <a:pPr marL="457200" indent="-457200">
              <a:buFont typeface="Symbol" pitchFamily="18" charset="2"/>
              <a:buChar char="Þ"/>
            </a:pPr>
            <a:r>
              <a:rPr lang="es-ES" sz="2000" smtClean="0"/>
              <a:t>Identificación de similitudes y diferencias en el marco de una explicación de estructuras</a:t>
            </a:r>
          </a:p>
          <a:p>
            <a:pPr marL="457200" indent="-457200">
              <a:buFont typeface="Symbol" pitchFamily="18" charset="2"/>
              <a:buChar char="Þ"/>
            </a:pPr>
            <a:r>
              <a:rPr lang="es-ES" sz="2000" smtClean="0"/>
              <a:t>Comunicación de resultados del conocimientos histórico </a:t>
            </a:r>
          </a:p>
        </p:txBody>
      </p:sp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4704"/>
            <a:ext cx="9144000" cy="792163"/>
          </a:xfrm>
        </p:spPr>
        <p:txBody>
          <a:bodyPr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s-ES" sz="36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Procedimientos en la enseñanza de la Historia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58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837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58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583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0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107950" y="2538413"/>
            <a:ext cx="3960813" cy="4391025"/>
          </a:xfrm>
        </p:spPr>
        <p:txBody>
          <a:bodyPr>
            <a:normAutofit/>
          </a:bodyPr>
          <a:lstStyle/>
          <a:p>
            <a:pPr marL="0" indent="0" fontAlgn="auto">
              <a:lnSpc>
                <a:spcPct val="90000"/>
              </a:lnSpc>
              <a:spcAft>
                <a:spcPts val="0"/>
              </a:spcAft>
              <a:buFont typeface="Arial" charset="0"/>
              <a:buNone/>
              <a:defRPr/>
            </a:pPr>
            <a:r>
              <a:rPr lang="es-ES_tradnl" sz="1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A.- Estrategias didácticas </a:t>
            </a: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 typeface="Symbol" pitchFamily="18" charset="2"/>
              <a:buChar char="Þ"/>
              <a:defRPr/>
            </a:pPr>
            <a:r>
              <a:rPr lang="es-ES_tradnl" sz="1600" dirty="0" smtClean="0">
                <a:solidFill>
                  <a:srgbClr val="5F7BB9"/>
                </a:solidFill>
              </a:rPr>
              <a:t>Forma de construir conocimiento histórico.</a:t>
            </a: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es-ES_tradnl" sz="1600" dirty="0" smtClean="0"/>
              <a:t>1. Análisis de una fuente histórica</a:t>
            </a: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endParaRPr lang="es-ES_tradnl" sz="1600" dirty="0" smtClean="0">
              <a:solidFill>
                <a:srgbClr val="5F7BB9"/>
              </a:solidFill>
            </a:endParaRP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es-ES_tradnl" sz="1600" dirty="0" smtClean="0"/>
              <a:t>2. Análisis comparado de dos o más fuentes</a:t>
            </a: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es-ES_tradnl" sz="1600" dirty="0" smtClean="0"/>
              <a:t>3. Análisis una gráfica</a:t>
            </a: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es-ES_tradnl" sz="1600" dirty="0" smtClean="0"/>
              <a:t>4. Análisis una tabla estadística</a:t>
            </a: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es-ES_tradnl" sz="1600" dirty="0" smtClean="0"/>
              <a:t>5. Análisis un esquema</a:t>
            </a: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es-ES_tradnl" sz="1600" dirty="0" smtClean="0"/>
              <a:t>6. Análisis de un mapa histórico</a:t>
            </a: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es-ES_tradnl" sz="1600" dirty="0" smtClean="0"/>
              <a:t>7. Análisis de una imagen</a:t>
            </a: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es-ES_tradnl" sz="1600" dirty="0" smtClean="0"/>
              <a:t>8. Análisis una caricatura histórica</a:t>
            </a: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es-ES_tradnl" sz="1600" dirty="0" smtClean="0"/>
              <a:t>9. Análisis una fotografía</a:t>
            </a: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es-ES_tradnl" sz="1600" dirty="0" smtClean="0"/>
              <a:t>10. Análisis de una película o un libro</a:t>
            </a:r>
            <a:endParaRPr lang="es-ES" sz="1600" dirty="0" smtClean="0"/>
          </a:p>
        </p:txBody>
      </p:sp>
      <p:sp>
        <p:nvSpPr>
          <p:cNvPr id="70661" name="Rectangle 5"/>
          <p:cNvSpPr>
            <a:spLocks noGrp="1" noChangeArrowheads="1"/>
          </p:cNvSpPr>
          <p:nvPr>
            <p:ph sz="half" idx="2"/>
          </p:nvPr>
        </p:nvSpPr>
        <p:spPr>
          <a:xfrm>
            <a:off x="4211638" y="2465388"/>
            <a:ext cx="4752975" cy="4392612"/>
          </a:xfrm>
        </p:spPr>
        <p:txBody>
          <a:bodyPr>
            <a:normAutofit/>
          </a:bodyPr>
          <a:lstStyle/>
          <a:p>
            <a:pPr marL="0" indent="0" fontAlgn="auto">
              <a:lnSpc>
                <a:spcPct val="90000"/>
              </a:lnSpc>
              <a:spcAft>
                <a:spcPts val="0"/>
              </a:spcAft>
              <a:buFont typeface="Arial" charset="0"/>
              <a:buNone/>
              <a:defRPr/>
            </a:pPr>
            <a:r>
              <a:rPr lang="es-ES_tradnl" sz="1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es-ES_tradnl" sz="1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.- Procedimientos didácticos</a:t>
            </a:r>
            <a:r>
              <a:rPr lang="es-ES_tradnl" sz="1600" dirty="0" smtClean="0">
                <a:solidFill>
                  <a:srgbClr val="E7172B"/>
                </a:solidFill>
              </a:rPr>
              <a:t>.</a:t>
            </a:r>
            <a:r>
              <a:rPr lang="es-ES_tradnl" sz="1600" dirty="0" smtClean="0"/>
              <a:t> </a:t>
            </a:r>
            <a:r>
              <a:rPr lang="es-ES_tradnl" sz="1600" dirty="0" smtClean="0">
                <a:solidFill>
                  <a:srgbClr val="5F7BB9"/>
                </a:solidFill>
              </a:rPr>
              <a:t>=&gt;Medios o acciones para llevar a efecto una estrategias.</a:t>
            </a: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es-ES_tradnl" sz="1600" dirty="0" smtClean="0"/>
              <a:t>1.   Organizar un fichero</a:t>
            </a: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es-ES_tradnl" sz="1600" dirty="0" smtClean="0"/>
              <a:t>2.   Elaborar un esquema</a:t>
            </a: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es-ES_tradnl" sz="1600" dirty="0" smtClean="0"/>
              <a:t>3.   Organizar un dossier de documentos</a:t>
            </a: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es-ES_tradnl" sz="1600" dirty="0" smtClean="0"/>
              <a:t>4.   Estudiar un tema a través de documentos</a:t>
            </a: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es-ES_tradnl" sz="1600" dirty="0" smtClean="0"/>
              <a:t>5.   Elaborar una biografía histórica</a:t>
            </a: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es-ES_tradnl" sz="1600" dirty="0" smtClean="0"/>
              <a:t>6.   Investigar un acontecimiento</a:t>
            </a: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es-ES_tradnl" sz="1600" dirty="0" smtClean="0"/>
              <a:t>7.   Estudiar un partido político</a:t>
            </a: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es-ES_tradnl" sz="1600" dirty="0" smtClean="0"/>
              <a:t>8.   Analizar la prensa</a:t>
            </a: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es-ES_tradnl" sz="1600" dirty="0" smtClean="0"/>
              <a:t>9.   Hacer la recesión de un libro</a:t>
            </a: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es-ES_tradnl" sz="1600" dirty="0" smtClean="0"/>
              <a:t>10. Preparar una exposición oral</a:t>
            </a: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es-ES_tradnl" sz="1600" dirty="0" smtClean="0"/>
              <a:t>11. Redactar un tema</a:t>
            </a: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es-ES_tradnl" sz="1600" dirty="0" smtClean="0"/>
              <a:t>12. Organizar un debate</a:t>
            </a: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es-ES_tradnl" sz="1600" dirty="0" smtClean="0"/>
              <a:t>13. Elaborar un mapa histórico</a:t>
            </a: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es-ES_tradnl" sz="1600" dirty="0" smtClean="0"/>
              <a:t>14. Elaborar un informe</a:t>
            </a:r>
            <a:endParaRPr lang="es-ES" sz="1600" dirty="0" smtClean="0"/>
          </a:p>
        </p:txBody>
      </p:sp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692696"/>
            <a:ext cx="8229600" cy="1143000"/>
          </a:xfrm>
        </p:spPr>
        <p:txBody>
          <a:bodyPr/>
          <a:lstStyle/>
          <a:p>
            <a:pPr algn="l" fontAlgn="auto">
              <a:spcAft>
                <a:spcPts val="0"/>
              </a:spcAft>
              <a:defRPr/>
            </a:pPr>
            <a:r>
              <a:rPr lang="es-ES_tradnl" sz="36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Estrategias y Procedimientos didácticos</a:t>
            </a:r>
            <a:endParaRPr lang="es-ES" sz="3600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06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06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066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066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06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06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06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06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06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06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06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06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06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06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06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06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06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06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06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06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066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066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7066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066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066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066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7066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7066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7066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7066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70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70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706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706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706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706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706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706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706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706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706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706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706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706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7066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7066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7066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7066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7066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7066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7066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7066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7066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7066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7066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7066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7066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7066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500" fill="hold"/>
                                        <p:tgtEl>
                                          <p:spTgt spid="7066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7066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60" grpId="0" build="p" animBg="1"/>
      <p:bldP spid="70661" grpId="0" build="p" animBg="1"/>
    </p:bldLst>
  </p:timing>
</p:sld>
</file>

<file path=ppt/theme/theme1.xml><?xml version="1.0" encoding="utf-8"?>
<a:theme xmlns:a="http://schemas.openxmlformats.org/drawingml/2006/main" name="1_Diseño personalizado">
  <a:themeElements>
    <a:clrScheme name="1_Diseño personalizado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Diseño personalizado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iseño personalizado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iseño personalizado">
  <a:themeElements>
    <a:clrScheme name="2_Diseño personalizado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Diseño personalizado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iseño personalizado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Template_UDLA uso interno-2010</Template>
  <TotalTime>1834</TotalTime>
  <Words>1645</Words>
  <Application>Microsoft Office PowerPoint</Application>
  <PresentationFormat>Presentación en pantalla (4:3)</PresentationFormat>
  <Paragraphs>192</Paragraphs>
  <Slides>17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17</vt:i4>
      </vt:variant>
    </vt:vector>
  </HeadingPairs>
  <TitlesOfParts>
    <vt:vector size="19" baseType="lpstr">
      <vt:lpstr>1_Diseño personalizado</vt:lpstr>
      <vt:lpstr>2_Diseño personalizado</vt:lpstr>
      <vt:lpstr>Diapositiva 1</vt:lpstr>
      <vt:lpstr>¿Qué son las  Estrategias de Aprendizaje? </vt:lpstr>
      <vt:lpstr>La relación de Estrategias y Aprendizaje Significativo </vt:lpstr>
      <vt:lpstr>Conocimiento de Conceptual</vt:lpstr>
      <vt:lpstr>Aprendizaje Factual y Conceptual (Pozo)</vt:lpstr>
      <vt:lpstr>¿Por qué y cuándo aprender estrategias de aprendizaje?</vt:lpstr>
      <vt:lpstr>Diapositiva 7</vt:lpstr>
      <vt:lpstr>Uso de estrategias de aprendizaje </vt:lpstr>
      <vt:lpstr>¿Cuáles estrategias son más apropiadas de desarrollar aprendizaje?</vt:lpstr>
      <vt:lpstr>De Profesores Estratégicos a Alumnos Estratégicos</vt:lpstr>
      <vt:lpstr>Las Estrategias de aprendizaje de la Historia </vt:lpstr>
      <vt:lpstr>El Método Histórico en la enseñanza de la Historia</vt:lpstr>
      <vt:lpstr>El Método de trabajo del historiador </vt:lpstr>
      <vt:lpstr>FUENTES HISTORICAS</vt:lpstr>
      <vt:lpstr>Contenidos Procedimentales</vt:lpstr>
      <vt:lpstr>Los Procedimientos en la enseñanza de la Historia</vt:lpstr>
      <vt:lpstr>Estrategias y Procedimientos didácticos</vt:lpstr>
    </vt:vector>
  </TitlesOfParts>
  <Company>Universidad de las Americas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SALAPROFESORES</dc:creator>
  <cp:lastModifiedBy>Ana Henriquez Orrego</cp:lastModifiedBy>
  <cp:revision>234</cp:revision>
  <dcterms:created xsi:type="dcterms:W3CDTF">2010-05-31T20:01:42Z</dcterms:created>
  <dcterms:modified xsi:type="dcterms:W3CDTF">2012-08-27T20:19:23Z</dcterms:modified>
</cp:coreProperties>
</file>