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Lst>
  <p:notesMasterIdLst>
    <p:notesMasterId r:id="rId56"/>
  </p:notesMasterIdLst>
  <p:handoutMasterIdLst>
    <p:handoutMasterId r:id="rId57"/>
  </p:handoutMasterIdLst>
  <p:sldIdLst>
    <p:sldId id="256" r:id="rId3"/>
    <p:sldId id="322" r:id="rId4"/>
    <p:sldId id="380" r:id="rId5"/>
    <p:sldId id="323" r:id="rId6"/>
    <p:sldId id="324" r:id="rId7"/>
    <p:sldId id="378" r:id="rId8"/>
    <p:sldId id="349" r:id="rId9"/>
    <p:sldId id="350" r:id="rId10"/>
    <p:sldId id="354" r:id="rId11"/>
    <p:sldId id="365" r:id="rId12"/>
    <p:sldId id="366" r:id="rId13"/>
    <p:sldId id="367" r:id="rId14"/>
    <p:sldId id="368" r:id="rId15"/>
    <p:sldId id="369" r:id="rId16"/>
    <p:sldId id="334" r:id="rId17"/>
    <p:sldId id="325" r:id="rId18"/>
    <p:sldId id="326" r:id="rId19"/>
    <p:sldId id="358" r:id="rId20"/>
    <p:sldId id="344" r:id="rId21"/>
    <p:sldId id="373" r:id="rId22"/>
    <p:sldId id="374" r:id="rId23"/>
    <p:sldId id="343" r:id="rId24"/>
    <p:sldId id="339" r:id="rId25"/>
    <p:sldId id="377" r:id="rId26"/>
    <p:sldId id="379" r:id="rId27"/>
    <p:sldId id="375" r:id="rId28"/>
    <p:sldId id="376" r:id="rId29"/>
    <p:sldId id="340" r:id="rId30"/>
    <p:sldId id="341" r:id="rId31"/>
    <p:sldId id="342" r:id="rId32"/>
    <p:sldId id="327" r:id="rId33"/>
    <p:sldId id="328" r:id="rId34"/>
    <p:sldId id="335" r:id="rId35"/>
    <p:sldId id="336" r:id="rId36"/>
    <p:sldId id="337" r:id="rId37"/>
    <p:sldId id="329" r:id="rId38"/>
    <p:sldId id="331" r:id="rId39"/>
    <p:sldId id="351" r:id="rId40"/>
    <p:sldId id="356" r:id="rId41"/>
    <p:sldId id="352" r:id="rId42"/>
    <p:sldId id="357" r:id="rId43"/>
    <p:sldId id="353" r:id="rId44"/>
    <p:sldId id="359" r:id="rId45"/>
    <p:sldId id="360" r:id="rId46"/>
    <p:sldId id="361" r:id="rId47"/>
    <p:sldId id="362" r:id="rId48"/>
    <p:sldId id="330" r:id="rId49"/>
    <p:sldId id="363" r:id="rId50"/>
    <p:sldId id="345" r:id="rId51"/>
    <p:sldId id="346" r:id="rId52"/>
    <p:sldId id="364" r:id="rId53"/>
    <p:sldId id="381" r:id="rId54"/>
    <p:sldId id="332" r:id="rId55"/>
  </p:sldIdLst>
  <p:sldSz cx="9144000" cy="6858000" type="screen4x3"/>
  <p:notesSz cx="7099300" cy="10234613"/>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FF"/>
    <a:srgbClr val="009900"/>
    <a:srgbClr val="008000"/>
    <a:srgbClr val="666699"/>
    <a:srgbClr val="9933FF"/>
    <a:srgbClr val="660066"/>
    <a:srgbClr val="666633"/>
    <a:srgbClr val="CCFF33"/>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6912" autoAdjust="0"/>
    <p:restoredTop sz="94660"/>
  </p:normalViewPr>
  <p:slideViewPr>
    <p:cSldViewPr>
      <p:cViewPr>
        <p:scale>
          <a:sx n="60" d="100"/>
          <a:sy n="60" d="100"/>
        </p:scale>
        <p:origin x="-1338" y="-48"/>
      </p:cViewPr>
      <p:guideLst>
        <p:guide orient="horz" pos="2160"/>
        <p:guide pos="2880"/>
      </p:guideLst>
    </p:cSldViewPr>
  </p:slideViewPr>
  <p:notesTextViewPr>
    <p:cViewPr>
      <p:scale>
        <a:sx n="100" d="100"/>
        <a:sy n="100" d="100"/>
      </p:scale>
      <p:origin x="0" y="0"/>
    </p:cViewPr>
  </p:notesTextViewPr>
  <p:sorterViewPr>
    <p:cViewPr>
      <p:scale>
        <a:sx n="80" d="100"/>
        <a:sy n="80" d="100"/>
      </p:scale>
      <p:origin x="0" y="615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es-CL"/>
          </a:p>
        </p:txBody>
      </p:sp>
      <p:sp>
        <p:nvSpPr>
          <p:cNvPr id="3" name="2 Marcador de fecha"/>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fld id="{CA12A933-61AC-40F1-8902-F98BF388AF0F}" type="datetimeFigureOut">
              <a:rPr lang="es-CL" smtClean="0"/>
              <a:pPr/>
              <a:t>25-06-2013</a:t>
            </a:fld>
            <a:endParaRPr lang="es-CL"/>
          </a:p>
        </p:txBody>
      </p:sp>
      <p:sp>
        <p:nvSpPr>
          <p:cNvPr id="4" name="3 Marcador de pie de página"/>
          <p:cNvSpPr>
            <a:spLocks noGrp="1"/>
          </p:cNvSpPr>
          <p:nvPr>
            <p:ph type="ftr" sz="quarter" idx="2"/>
          </p:nvPr>
        </p:nvSpPr>
        <p:spPr>
          <a:xfrm>
            <a:off x="0" y="9721850"/>
            <a:ext cx="3076575" cy="511175"/>
          </a:xfrm>
          <a:prstGeom prst="rect">
            <a:avLst/>
          </a:prstGeom>
        </p:spPr>
        <p:txBody>
          <a:bodyPr vert="horz" lIns="91440" tIns="45720" rIns="91440" bIns="45720" rtlCol="0" anchor="b"/>
          <a:lstStyle>
            <a:lvl1pPr algn="l">
              <a:defRPr sz="1200"/>
            </a:lvl1pPr>
          </a:lstStyle>
          <a:p>
            <a:endParaRPr lang="es-CL"/>
          </a:p>
        </p:txBody>
      </p:sp>
      <p:sp>
        <p:nvSpPr>
          <p:cNvPr id="5" name="4 Marcador de número de diapositiva"/>
          <p:cNvSpPr>
            <a:spLocks noGrp="1"/>
          </p:cNvSpPr>
          <p:nvPr>
            <p:ph type="sldNum" sz="quarter" idx="3"/>
          </p:nvPr>
        </p:nvSpPr>
        <p:spPr>
          <a:xfrm>
            <a:off x="4021138" y="9721850"/>
            <a:ext cx="3076575" cy="511175"/>
          </a:xfrm>
          <a:prstGeom prst="rect">
            <a:avLst/>
          </a:prstGeom>
        </p:spPr>
        <p:txBody>
          <a:bodyPr vert="horz" lIns="91440" tIns="45720" rIns="91440" bIns="45720" rtlCol="0" anchor="b"/>
          <a:lstStyle>
            <a:lvl1pPr algn="r">
              <a:defRPr sz="1200"/>
            </a:lvl1pPr>
          </a:lstStyle>
          <a:p>
            <a:fld id="{1FBE5A84-F0B5-4737-9C09-F632F2FE0A52}" type="slidenum">
              <a:rPr lang="es-CL" smtClean="0"/>
              <a:pPr/>
              <a:t>‹Nº›</a:t>
            </a:fld>
            <a:endParaRPr lang="es-CL"/>
          </a:p>
        </p:txBody>
      </p:sp>
    </p:spTree>
    <p:extLst>
      <p:ext uri="{BB962C8B-B14F-4D97-AF65-F5344CB8AC3E}">
        <p14:creationId xmlns:p14="http://schemas.microsoft.com/office/powerpoint/2010/main" val="8765791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es-CL"/>
          </a:p>
        </p:txBody>
      </p:sp>
      <p:sp>
        <p:nvSpPr>
          <p:cNvPr id="3" name="2 Marcador de fecha"/>
          <p:cNvSpPr>
            <a:spLocks noGrp="1"/>
          </p:cNvSpPr>
          <p:nvPr>
            <p:ph type="dt" idx="1"/>
          </p:nvPr>
        </p:nvSpPr>
        <p:spPr>
          <a:xfrm>
            <a:off x="4021138" y="0"/>
            <a:ext cx="3076575" cy="511175"/>
          </a:xfrm>
          <a:prstGeom prst="rect">
            <a:avLst/>
          </a:prstGeom>
        </p:spPr>
        <p:txBody>
          <a:bodyPr vert="horz" lIns="91440" tIns="45720" rIns="91440" bIns="45720" rtlCol="0"/>
          <a:lstStyle>
            <a:lvl1pPr algn="r">
              <a:defRPr sz="1200"/>
            </a:lvl1pPr>
          </a:lstStyle>
          <a:p>
            <a:fld id="{EC8424F2-5083-42CF-B93B-7031E4596BA1}" type="datetimeFigureOut">
              <a:rPr lang="es-CL" smtClean="0"/>
              <a:pPr/>
              <a:t>25-06-2013</a:t>
            </a:fld>
            <a:endParaRPr lang="es-CL"/>
          </a:p>
        </p:txBody>
      </p:sp>
      <p:sp>
        <p:nvSpPr>
          <p:cNvPr id="4" name="3 Marcador de imagen de diapositiva"/>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1440" tIns="45720" rIns="91440" bIns="45720" rtlCol="0" anchor="ctr"/>
          <a:lstStyle/>
          <a:p>
            <a:endParaRPr lang="es-CL"/>
          </a:p>
        </p:txBody>
      </p:sp>
      <p:sp>
        <p:nvSpPr>
          <p:cNvPr id="5" name="4 Marcador de notas"/>
          <p:cNvSpPr>
            <a:spLocks noGrp="1"/>
          </p:cNvSpPr>
          <p:nvPr>
            <p:ph type="body" sz="quarter" idx="3"/>
          </p:nvPr>
        </p:nvSpPr>
        <p:spPr>
          <a:xfrm>
            <a:off x="709613" y="4860925"/>
            <a:ext cx="5680075" cy="4605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6" name="5 Marcador de pie de página"/>
          <p:cNvSpPr>
            <a:spLocks noGrp="1"/>
          </p:cNvSpPr>
          <p:nvPr>
            <p:ph type="ftr" sz="quarter" idx="4"/>
          </p:nvPr>
        </p:nvSpPr>
        <p:spPr>
          <a:xfrm>
            <a:off x="0" y="9721850"/>
            <a:ext cx="3076575" cy="511175"/>
          </a:xfrm>
          <a:prstGeom prst="rect">
            <a:avLst/>
          </a:prstGeom>
        </p:spPr>
        <p:txBody>
          <a:bodyPr vert="horz" lIns="91440" tIns="45720" rIns="91440" bIns="45720" rtlCol="0" anchor="b"/>
          <a:lstStyle>
            <a:lvl1pPr algn="l">
              <a:defRPr sz="1200"/>
            </a:lvl1pPr>
          </a:lstStyle>
          <a:p>
            <a:endParaRPr lang="es-CL"/>
          </a:p>
        </p:txBody>
      </p:sp>
      <p:sp>
        <p:nvSpPr>
          <p:cNvPr id="7" name="6 Marcador de número de diapositiva"/>
          <p:cNvSpPr>
            <a:spLocks noGrp="1"/>
          </p:cNvSpPr>
          <p:nvPr>
            <p:ph type="sldNum" sz="quarter" idx="5"/>
          </p:nvPr>
        </p:nvSpPr>
        <p:spPr>
          <a:xfrm>
            <a:off x="4021138" y="9721850"/>
            <a:ext cx="3076575" cy="511175"/>
          </a:xfrm>
          <a:prstGeom prst="rect">
            <a:avLst/>
          </a:prstGeom>
        </p:spPr>
        <p:txBody>
          <a:bodyPr vert="horz" lIns="91440" tIns="45720" rIns="91440" bIns="45720" rtlCol="0" anchor="b"/>
          <a:lstStyle>
            <a:lvl1pPr algn="r">
              <a:defRPr sz="1200"/>
            </a:lvl1pPr>
          </a:lstStyle>
          <a:p>
            <a:fld id="{760E0B95-7DC5-4834-A807-03B191A56A8D}" type="slidenum">
              <a:rPr lang="es-CL" smtClean="0"/>
              <a:pPr/>
              <a:t>‹Nº›</a:t>
            </a:fld>
            <a:endParaRPr lang="es-CL"/>
          </a:p>
        </p:txBody>
      </p:sp>
    </p:spTree>
    <p:extLst>
      <p:ext uri="{BB962C8B-B14F-4D97-AF65-F5344CB8AC3E}">
        <p14:creationId xmlns:p14="http://schemas.microsoft.com/office/powerpoint/2010/main" val="4181400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L" dirty="0"/>
          </a:p>
        </p:txBody>
      </p:sp>
      <p:sp>
        <p:nvSpPr>
          <p:cNvPr id="4" name="3 Marcador de número de diapositiva"/>
          <p:cNvSpPr>
            <a:spLocks noGrp="1"/>
          </p:cNvSpPr>
          <p:nvPr>
            <p:ph type="sldNum" sz="quarter" idx="10"/>
          </p:nvPr>
        </p:nvSpPr>
        <p:spPr/>
        <p:txBody>
          <a:bodyPr/>
          <a:lstStyle/>
          <a:p>
            <a:fld id="{760E0B95-7DC5-4834-A807-03B191A56A8D}" type="slidenum">
              <a:rPr lang="es-CL" smtClean="0"/>
              <a:pPr/>
              <a:t>1</a:t>
            </a:fld>
            <a:endParaRPr lang="es-C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CL"/>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C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CL"/>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 smtClean="0"/>
              <a:t>Haga clic para modificar el estilo de título del patrón</a:t>
            </a:r>
            <a:endParaRPr lang="es-CL"/>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CL"/>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lvl1pPr>
          </a:lstStyle>
          <a:p>
            <a:r>
              <a:rPr lang="es-ES" smtClean="0"/>
              <a:t>Haga clic para modificar el estilo de título del patrón</a:t>
            </a:r>
            <a:endParaRPr lang="es-CL"/>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C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 smtClean="0"/>
              <a:t>Haga clic para modificar el estilo de título del patrón</a:t>
            </a:r>
            <a:endParaRPr lang="es-CL"/>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 smtClean="0"/>
              <a:t>Haga clic para modificar el estilo de título del patrón</a:t>
            </a:r>
            <a:endParaRPr lang="es-CL"/>
          </a:p>
        </p:txBody>
      </p:sp>
      <p:sp>
        <p:nvSpPr>
          <p:cNvPr id="3" name="2 Marcador de posición de imagen"/>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CL" noProof="0" smtClean="0"/>
          </a:p>
        </p:txBody>
      </p:sp>
      <p:sp>
        <p:nvSpPr>
          <p:cNvPr id="4" name="3 Marcador de texto"/>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CL"/>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a:prstGeom prst="rect">
            <a:avLst/>
          </a:prstGeom>
        </p:spPr>
        <p:txBody>
          <a:bodyPr vert="eaVert"/>
          <a:lstStyle/>
          <a:p>
            <a:r>
              <a:rPr lang="es-ES" smtClean="0"/>
              <a:t>Haga clic para modificar el estilo de título del patrón</a:t>
            </a:r>
            <a:endParaRPr lang="es-CL"/>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CL"/>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CL"/>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CL"/>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 smtClean="0"/>
              <a:t>Haga clic para modificar el estilo de título del patrón</a:t>
            </a:r>
            <a:endParaRPr lang="es-CL"/>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CL"/>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lvl1pPr>
          </a:lstStyle>
          <a:p>
            <a:r>
              <a:rPr lang="es-ES" smtClean="0"/>
              <a:t>Haga clic para modificar el estilo de título del patrón</a:t>
            </a:r>
            <a:endParaRPr lang="es-CL"/>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CL"/>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 smtClean="0"/>
              <a:t>Haga clic para modificar el estilo de título del patrón</a:t>
            </a:r>
            <a:endParaRPr lang="es-CL"/>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 smtClean="0"/>
              <a:t>Haga clic para modificar el estilo de título del patrón</a:t>
            </a:r>
            <a:endParaRPr lang="es-CL"/>
          </a:p>
        </p:txBody>
      </p:sp>
      <p:sp>
        <p:nvSpPr>
          <p:cNvPr id="3" name="2 Marcador de posición de imagen"/>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CL" noProof="0" smtClean="0"/>
          </a:p>
        </p:txBody>
      </p:sp>
      <p:sp>
        <p:nvSpPr>
          <p:cNvPr id="4" name="3 Marcador de texto"/>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CL"/>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a:prstGeom prst="rect">
            <a:avLst/>
          </a:prstGeom>
        </p:spPr>
        <p:txBody>
          <a:bodyPr vert="eaVert"/>
          <a:lstStyle/>
          <a:p>
            <a:r>
              <a:rPr lang="es-ES" smtClean="0"/>
              <a:t>Haga clic para modificar el estilo de título del patrón</a:t>
            </a:r>
            <a:endParaRPr lang="es-CL"/>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OverObj" preserve="1">
  <p:cSld name="Título y texto encima de l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CL"/>
          </a:p>
        </p:txBody>
      </p:sp>
      <p:sp>
        <p:nvSpPr>
          <p:cNvPr id="3" name="2 Marcador de texto"/>
          <p:cNvSpPr>
            <a:spLocks noGrp="1"/>
          </p:cNvSpPr>
          <p:nvPr>
            <p:ph type="body" sz="half" idx="1"/>
          </p:nvPr>
        </p:nvSpPr>
        <p:spPr>
          <a:xfrm>
            <a:off x="457200" y="1600200"/>
            <a:ext cx="8229600" cy="2185988"/>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contenido"/>
          <p:cNvSpPr>
            <a:spLocks noGrp="1"/>
          </p:cNvSpPr>
          <p:nvPr>
            <p:ph sz="half" idx="2"/>
          </p:nvPr>
        </p:nvSpPr>
        <p:spPr>
          <a:xfrm>
            <a:off x="457200" y="3938588"/>
            <a:ext cx="8229600" cy="2187575"/>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r="-279"/>
          </a:stretch>
        </a:blipFill>
        <a:effectLst/>
      </p:bgPr>
    </p:bg>
    <p:spTree>
      <p:nvGrpSpPr>
        <p:cNvPr id="1" name=""/>
        <p:cNvGrpSpPr/>
        <p:nvPr/>
      </p:nvGrpSpPr>
      <p:grpSpPr>
        <a:xfrm>
          <a:off x="0" y="0"/>
          <a:ext cx="0" cy="0"/>
          <a:chOff x="0" y="0"/>
          <a:chExt cx="0" cy="0"/>
        </a:xfrm>
      </p:grpSpPr>
      <p:sp>
        <p:nvSpPr>
          <p:cNvPr id="4098" name="4 CuadroTexto"/>
          <p:cNvSpPr txBox="1">
            <a:spLocks noChangeArrowheads="1"/>
          </p:cNvSpPr>
          <p:nvPr/>
        </p:nvSpPr>
        <p:spPr bwMode="auto">
          <a:xfrm>
            <a:off x="357188" y="5357813"/>
            <a:ext cx="2498725" cy="738187"/>
          </a:xfrm>
          <a:prstGeom prst="rect">
            <a:avLst/>
          </a:prstGeom>
          <a:noFill/>
          <a:ln w="9525">
            <a:noFill/>
            <a:miter lim="800000"/>
            <a:headEnd/>
            <a:tailEnd/>
          </a:ln>
        </p:spPr>
        <p:txBody>
          <a:bodyPr wrap="none">
            <a:spAutoFit/>
          </a:bodyPr>
          <a:lstStyle/>
          <a:p>
            <a:pPr>
              <a:defRPr/>
            </a:pPr>
            <a:r>
              <a:rPr lang="es-CL" sz="2400" b="1">
                <a:solidFill>
                  <a:schemeClr val="bg1"/>
                </a:solidFill>
                <a:latin typeface="Calibri" pitchFamily="34" charset="0"/>
              </a:rPr>
              <a:t>XXXXX X XX  XXXX</a:t>
            </a:r>
          </a:p>
          <a:p>
            <a:pPr>
              <a:defRPr/>
            </a:pPr>
            <a:r>
              <a:rPr lang="es-CL" b="1">
                <a:solidFill>
                  <a:schemeClr val="bg1"/>
                </a:solidFill>
                <a:latin typeface="Calibri" pitchFamily="34" charset="0"/>
              </a:rPr>
              <a:t>YY’ZZ</a:t>
            </a:r>
            <a:endParaRPr lang="es-CL" sz="1400" b="1">
              <a:solidFill>
                <a:schemeClr val="bg1"/>
              </a:solidFill>
              <a:latin typeface="Calibri" pitchFamily="34" charset="0"/>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defRPr>
      </a:lvl5pPr>
      <a:lvl6pPr marL="2514600" indent="-228600" algn="l" rtl="0" fontAlgn="base">
        <a:spcBef>
          <a:spcPct val="20000"/>
        </a:spcBef>
        <a:spcAft>
          <a:spcPct val="0"/>
        </a:spcAft>
        <a:buFont typeface="Arial" charset="0"/>
        <a:buChar char="»"/>
        <a:defRPr sz="2000">
          <a:solidFill>
            <a:schemeClr val="tx1"/>
          </a:solidFill>
          <a:latin typeface="+mn-lt"/>
        </a:defRPr>
      </a:lvl6pPr>
      <a:lvl7pPr marL="2971800" indent="-228600" algn="l" rtl="0" fontAlgn="base">
        <a:spcBef>
          <a:spcPct val="20000"/>
        </a:spcBef>
        <a:spcAft>
          <a:spcPct val="0"/>
        </a:spcAft>
        <a:buFont typeface="Arial" charset="0"/>
        <a:buChar char="»"/>
        <a:defRPr sz="2000">
          <a:solidFill>
            <a:schemeClr val="tx1"/>
          </a:solidFill>
          <a:latin typeface="+mn-lt"/>
        </a:defRPr>
      </a:lvl7pPr>
      <a:lvl8pPr marL="3429000" indent="-228600" algn="l" rtl="0" fontAlgn="base">
        <a:spcBef>
          <a:spcPct val="20000"/>
        </a:spcBef>
        <a:spcAft>
          <a:spcPct val="0"/>
        </a:spcAft>
        <a:buFont typeface="Arial" charset="0"/>
        <a:buChar char="»"/>
        <a:defRPr sz="2000">
          <a:solidFill>
            <a:schemeClr val="tx1"/>
          </a:solidFill>
          <a:latin typeface="+mn-lt"/>
        </a:defRPr>
      </a:lvl8pPr>
      <a:lvl9pPr marL="3886200" indent="-228600" algn="l" rtl="0" fontAlgn="base">
        <a:spcBef>
          <a:spcPct val="20000"/>
        </a:spcBef>
        <a:spcAft>
          <a:spcPct val="0"/>
        </a:spcAft>
        <a:buFont typeface="Arial" charset="0"/>
        <a:buChar char="»"/>
        <a:defRPr sz="2000">
          <a:solidFill>
            <a:schemeClr val="tx1"/>
          </a:solidFill>
          <a:latin typeface="+mn-lt"/>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cstate="print"/>
          <a:srcRect/>
          <a:stretch>
            <a:fillRect r="-279"/>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defRPr>
      </a:lvl5pPr>
      <a:lvl6pPr marL="2514600" indent="-228600" algn="l" rtl="0" fontAlgn="base">
        <a:spcBef>
          <a:spcPct val="20000"/>
        </a:spcBef>
        <a:spcAft>
          <a:spcPct val="0"/>
        </a:spcAft>
        <a:buFont typeface="Arial" charset="0"/>
        <a:buChar char="»"/>
        <a:defRPr sz="2000">
          <a:solidFill>
            <a:schemeClr val="tx1"/>
          </a:solidFill>
          <a:latin typeface="+mn-lt"/>
        </a:defRPr>
      </a:lvl6pPr>
      <a:lvl7pPr marL="2971800" indent="-228600" algn="l" rtl="0" fontAlgn="base">
        <a:spcBef>
          <a:spcPct val="20000"/>
        </a:spcBef>
        <a:spcAft>
          <a:spcPct val="0"/>
        </a:spcAft>
        <a:buFont typeface="Arial" charset="0"/>
        <a:buChar char="»"/>
        <a:defRPr sz="2000">
          <a:solidFill>
            <a:schemeClr val="tx1"/>
          </a:solidFill>
          <a:latin typeface="+mn-lt"/>
        </a:defRPr>
      </a:lvl7pPr>
      <a:lvl8pPr marL="3429000" indent="-228600" algn="l" rtl="0" fontAlgn="base">
        <a:spcBef>
          <a:spcPct val="20000"/>
        </a:spcBef>
        <a:spcAft>
          <a:spcPct val="0"/>
        </a:spcAft>
        <a:buFont typeface="Arial" charset="0"/>
        <a:buChar char="»"/>
        <a:defRPr sz="2000">
          <a:solidFill>
            <a:schemeClr val="tx1"/>
          </a:solidFill>
          <a:latin typeface="+mn-lt"/>
        </a:defRPr>
      </a:lvl8pPr>
      <a:lvl9pPr marL="3886200" indent="-228600" algn="l" rtl="0" fontAlgn="base">
        <a:spcBef>
          <a:spcPct val="20000"/>
        </a:spcBef>
        <a:spcAft>
          <a:spcPct val="0"/>
        </a:spcAft>
        <a:buFont typeface="Arial" charset="0"/>
        <a:buChar char="»"/>
        <a:defRPr sz="2000">
          <a:solidFill>
            <a:schemeClr val="tx1"/>
          </a:solidFill>
          <a:latin typeface="+mn-lt"/>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15.pn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17.jpeg"/><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2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9.jpeg"/><Relationship Id="rId7" Type="http://schemas.openxmlformats.org/officeDocument/2006/relationships/image" Target="../media/image7.png"/><Relationship Id="rId2" Type="http://schemas.openxmlformats.org/officeDocument/2006/relationships/image" Target="../media/image18.jpeg"/><Relationship Id="rId1" Type="http://schemas.openxmlformats.org/officeDocument/2006/relationships/slideLayout" Target="../slideLayouts/slideLayout18.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2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21.pn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25.pn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26.pn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27.pn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28.jpe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3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0.jpeg"/><Relationship Id="rId7" Type="http://schemas.openxmlformats.org/officeDocument/2006/relationships/image" Target="../media/image6.jpeg"/><Relationship Id="rId2" Type="http://schemas.openxmlformats.org/officeDocument/2006/relationships/image" Target="../media/image29.jpeg"/><Relationship Id="rId1" Type="http://schemas.openxmlformats.org/officeDocument/2006/relationships/slideLayout" Target="../slideLayouts/slideLayout18.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1.jpeg"/><Relationship Id="rId9" Type="http://schemas.openxmlformats.org/officeDocument/2006/relationships/image" Target="../media/image8.jpe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32.jpeg"/><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33.jpeg"/><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3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hyperlink" Target="http://www.historia1imagen.cl/guerra-fria/" TargetMode="Externa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38.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35.pn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38.pn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40.pn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4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41.pn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4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42.pn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4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43.pn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4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47.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44.pn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48.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45.pn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4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50.pn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5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http://historia1imagen.cl/guerra-fria/" TargetMode="External"/><Relationship Id="rId7" Type="http://schemas.openxmlformats.org/officeDocument/2006/relationships/image" Target="../media/image7.png"/><Relationship Id="rId2" Type="http://schemas.openxmlformats.org/officeDocument/2006/relationships/hyperlink" Target="http://tachistoriaudla.wordpress.com/category/guerra-fria/" TargetMode="External"/><Relationship Id="rId1" Type="http://schemas.openxmlformats.org/officeDocument/2006/relationships/slideLayout" Target="../slideLayouts/slideLayout13.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5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p:cNvPicPr>
            <a:picLocks noChangeAspect="1" noChangeArrowheads="1"/>
          </p:cNvPicPr>
          <p:nvPr/>
        </p:nvPicPr>
        <p:blipFill>
          <a:blip r:embed="rId3" cstate="print"/>
          <a:srcRect/>
          <a:stretch>
            <a:fillRect/>
          </a:stretch>
        </p:blipFill>
        <p:spPr bwMode="auto">
          <a:xfrm>
            <a:off x="-1588" y="-20638"/>
            <a:ext cx="9145588" cy="6878638"/>
          </a:xfrm>
          <a:prstGeom prst="rect">
            <a:avLst/>
          </a:prstGeom>
          <a:noFill/>
          <a:ln w="9525">
            <a:noFill/>
            <a:miter lim="800000"/>
            <a:headEnd/>
            <a:tailEnd/>
          </a:ln>
        </p:spPr>
      </p:pic>
      <p:sp>
        <p:nvSpPr>
          <p:cNvPr id="2051" name="4 CuadroTexto"/>
          <p:cNvSpPr txBox="1">
            <a:spLocks noChangeArrowheads="1"/>
          </p:cNvSpPr>
          <p:nvPr/>
        </p:nvSpPr>
        <p:spPr bwMode="auto">
          <a:xfrm>
            <a:off x="0" y="5445224"/>
            <a:ext cx="9144000" cy="1231106"/>
          </a:xfrm>
          <a:prstGeom prst="rect">
            <a:avLst/>
          </a:prstGeom>
          <a:noFill/>
          <a:ln w="9525">
            <a:noFill/>
            <a:miter lim="800000"/>
            <a:headEnd/>
            <a:tailEnd/>
          </a:ln>
        </p:spPr>
        <p:txBody>
          <a:bodyPr wrap="square">
            <a:spAutoFit/>
          </a:bodyPr>
          <a:lstStyle/>
          <a:p>
            <a:pPr lvl="0" algn="ctr"/>
            <a:r>
              <a:rPr lang="es-CL" sz="2800" b="1" dirty="0" smtClean="0">
                <a:solidFill>
                  <a:srgbClr val="FFFFFF"/>
                </a:solidFill>
                <a:latin typeface="Calibri" pitchFamily="34" charset="0"/>
              </a:rPr>
              <a:t>Ana Henríquez Orrego</a:t>
            </a:r>
          </a:p>
          <a:p>
            <a:pPr algn="ctr"/>
            <a:r>
              <a:rPr lang="es-CL" b="1" dirty="0" smtClean="0">
                <a:solidFill>
                  <a:schemeClr val="bg1"/>
                </a:solidFill>
                <a:latin typeface="Calibri" pitchFamily="34" charset="0"/>
              </a:rPr>
              <a:t>Directora de Escuela Pedagogía en Historia, Geografía y Ed. Cívica </a:t>
            </a:r>
          </a:p>
          <a:p>
            <a:pPr algn="ctr"/>
            <a:r>
              <a:rPr lang="es-CL" sz="2800" b="1" i="1" dirty="0" smtClean="0">
                <a:solidFill>
                  <a:schemeClr val="bg1"/>
                </a:solidFill>
                <a:latin typeface="Calibri" pitchFamily="34" charset="0"/>
              </a:rPr>
              <a:t>-Junio 2013 -</a:t>
            </a:r>
          </a:p>
        </p:txBody>
      </p:sp>
      <p:pic>
        <p:nvPicPr>
          <p:cNvPr id="2050" name="Picture 4"/>
          <p:cNvPicPr>
            <a:picLocks noChangeAspect="1" noChangeArrowheads="1"/>
          </p:cNvPicPr>
          <p:nvPr/>
        </p:nvPicPr>
        <p:blipFill>
          <a:blip r:embed="rId3" cstate="print"/>
          <a:srcRect l="66138" t="39780" r="2368" b="42424"/>
          <a:stretch>
            <a:fillRect/>
          </a:stretch>
        </p:blipFill>
        <p:spPr bwMode="auto">
          <a:xfrm>
            <a:off x="2843808" y="0"/>
            <a:ext cx="2880320" cy="1224136"/>
          </a:xfrm>
          <a:prstGeom prst="rect">
            <a:avLst/>
          </a:prstGeom>
          <a:noFill/>
          <a:ln w="9525">
            <a:noFill/>
            <a:miter lim="800000"/>
            <a:headEnd/>
            <a:tailEnd/>
          </a:ln>
        </p:spPr>
      </p:pic>
      <p:sp>
        <p:nvSpPr>
          <p:cNvPr id="11" name="4 CuadroTexto"/>
          <p:cNvSpPr txBox="1">
            <a:spLocks noChangeArrowheads="1"/>
          </p:cNvSpPr>
          <p:nvPr/>
        </p:nvSpPr>
        <p:spPr bwMode="auto">
          <a:xfrm>
            <a:off x="0" y="1268760"/>
            <a:ext cx="9144000" cy="1138773"/>
          </a:xfrm>
          <a:prstGeom prst="rect">
            <a:avLst/>
          </a:prstGeom>
          <a:noFill/>
          <a:ln w="9525">
            <a:noFill/>
            <a:miter lim="800000"/>
            <a:headEnd/>
            <a:tailEnd/>
          </a:ln>
        </p:spPr>
        <p:txBody>
          <a:bodyPr wrap="square">
            <a:spAutoFit/>
          </a:bodyPr>
          <a:lstStyle/>
          <a:p>
            <a:pPr algn="ctr"/>
            <a:r>
              <a:rPr lang="es-CL" sz="3600" b="1" dirty="0" smtClean="0">
                <a:solidFill>
                  <a:schemeClr val="bg1"/>
                </a:solidFill>
                <a:latin typeface="Calibri" pitchFamily="34" charset="0"/>
              </a:rPr>
              <a:t>Balance y perspectiva de la Guerra Fría:</a:t>
            </a:r>
          </a:p>
          <a:p>
            <a:pPr algn="ctr"/>
            <a:r>
              <a:rPr lang="es-CL" sz="3200" b="1" dirty="0" smtClean="0">
                <a:solidFill>
                  <a:schemeClr val="bg1"/>
                </a:solidFill>
                <a:latin typeface="Calibri" pitchFamily="34" charset="0"/>
              </a:rPr>
              <a:t> 1917-1991</a:t>
            </a:r>
            <a:endParaRPr lang="es-CL" sz="3200" b="1" i="1" dirty="0" smtClean="0">
              <a:solidFill>
                <a:schemeClr val="bg1"/>
              </a:solidFill>
              <a:latin typeface="Calibri" pitchFamily="34" charset="0"/>
            </a:endParaRPr>
          </a:p>
        </p:txBody>
      </p:sp>
      <p:grpSp>
        <p:nvGrpSpPr>
          <p:cNvPr id="17" name="16 Grupo"/>
          <p:cNvGrpSpPr/>
          <p:nvPr/>
        </p:nvGrpSpPr>
        <p:grpSpPr>
          <a:xfrm>
            <a:off x="0" y="2348880"/>
            <a:ext cx="9144000" cy="2520280"/>
            <a:chOff x="0" y="2492896"/>
            <a:chExt cx="9144000" cy="2520280"/>
          </a:xfrm>
        </p:grpSpPr>
        <p:pic>
          <p:nvPicPr>
            <p:cNvPr id="12" name="11 Imagen" descr="cinta-pelicula2.jpg"/>
            <p:cNvPicPr>
              <a:picLocks noChangeAspect="1"/>
            </p:cNvPicPr>
            <p:nvPr/>
          </p:nvPicPr>
          <p:blipFill>
            <a:blip r:embed="rId4" cstate="print"/>
            <a:stretch>
              <a:fillRect/>
            </a:stretch>
          </p:blipFill>
          <p:spPr>
            <a:xfrm>
              <a:off x="0" y="2492896"/>
              <a:ext cx="9144000" cy="2520280"/>
            </a:xfrm>
            <a:prstGeom prst="rect">
              <a:avLst/>
            </a:prstGeom>
          </p:spPr>
        </p:pic>
        <p:pic>
          <p:nvPicPr>
            <p:cNvPr id="1027" name="Picture 3"/>
            <p:cNvPicPr>
              <a:picLocks noChangeAspect="1" noChangeArrowheads="1"/>
            </p:cNvPicPr>
            <p:nvPr/>
          </p:nvPicPr>
          <p:blipFill>
            <a:blip r:embed="rId5" cstate="print"/>
            <a:srcRect l="24542" t="40156" r="53321" b="17516"/>
            <a:stretch>
              <a:fillRect/>
            </a:stretch>
          </p:blipFill>
          <p:spPr bwMode="auto">
            <a:xfrm>
              <a:off x="2627784" y="2924944"/>
              <a:ext cx="1540637" cy="15841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7 Imagen" descr="portadahaciaelfingf-interior.jpg"/>
            <p:cNvPicPr>
              <a:picLocks noChangeAspect="1"/>
            </p:cNvPicPr>
            <p:nvPr/>
          </p:nvPicPr>
          <p:blipFill>
            <a:blip r:embed="rId6" cstate="print"/>
            <a:srcRect t="31948" b="29159"/>
            <a:stretch>
              <a:fillRect/>
            </a:stretch>
          </p:blipFill>
          <p:spPr>
            <a:xfrm>
              <a:off x="6228184" y="2924944"/>
              <a:ext cx="2915816" cy="16010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CUBA.JPG"/>
            <p:cNvPicPr>
              <a:picLocks noChangeAspect="1"/>
            </p:cNvPicPr>
            <p:nvPr/>
          </p:nvPicPr>
          <p:blipFill>
            <a:blip r:embed="rId7" cstate="print"/>
            <a:srcRect b="24288"/>
            <a:stretch>
              <a:fillRect/>
            </a:stretch>
          </p:blipFill>
          <p:spPr>
            <a:xfrm>
              <a:off x="4139952" y="2924944"/>
              <a:ext cx="2088232" cy="15841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8" name="Picture 4"/>
            <p:cNvPicPr>
              <a:picLocks noChangeAspect="1" noChangeArrowheads="1"/>
            </p:cNvPicPr>
            <p:nvPr/>
          </p:nvPicPr>
          <p:blipFill>
            <a:blip r:embed="rId8" cstate="print"/>
            <a:srcRect l="57195" t="30313" r="18454" b="37203"/>
            <a:stretch>
              <a:fillRect/>
            </a:stretch>
          </p:blipFill>
          <p:spPr bwMode="auto">
            <a:xfrm>
              <a:off x="1115616" y="2924944"/>
              <a:ext cx="1536171" cy="1656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14 Imagen" descr="lenin-october-revolution.jpg"/>
            <p:cNvPicPr>
              <a:picLocks noChangeAspect="1"/>
            </p:cNvPicPr>
            <p:nvPr/>
          </p:nvPicPr>
          <p:blipFill>
            <a:blip r:embed="rId9" cstate="print"/>
            <a:stretch>
              <a:fillRect/>
            </a:stretch>
          </p:blipFill>
          <p:spPr>
            <a:xfrm>
              <a:off x="0" y="2924944"/>
              <a:ext cx="1098521" cy="1656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0" y="260648"/>
            <a:ext cx="6192688" cy="86409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s-CL" sz="4000" b="1" dirty="0" smtClean="0"/>
              <a:t>Temas a desarrollar: </a:t>
            </a:r>
            <a:endParaRPr lang="es-CL" sz="4000" b="1" dirty="0"/>
          </a:p>
        </p:txBody>
      </p:sp>
      <p:sp>
        <p:nvSpPr>
          <p:cNvPr id="5" name="4 Rectángulo redondeado"/>
          <p:cNvSpPr/>
          <p:nvPr/>
        </p:nvSpPr>
        <p:spPr>
          <a:xfrm>
            <a:off x="395536" y="3501008"/>
            <a:ext cx="2736304" cy="936104"/>
          </a:xfrm>
          <a:prstGeom prst="round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4000" b="1" dirty="0" smtClean="0"/>
              <a:t>Cronología</a:t>
            </a:r>
            <a:endParaRPr lang="es-CL" sz="4000" b="1" dirty="0"/>
          </a:p>
        </p:txBody>
      </p:sp>
      <p:sp>
        <p:nvSpPr>
          <p:cNvPr id="6" name="5 Rectángulo redondeado"/>
          <p:cNvSpPr/>
          <p:nvPr/>
        </p:nvSpPr>
        <p:spPr>
          <a:xfrm>
            <a:off x="4788024" y="1268760"/>
            <a:ext cx="4104456" cy="72008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4000" b="1" dirty="0" smtClean="0"/>
              <a:t>Bibliografía</a:t>
            </a:r>
            <a:endParaRPr lang="es-CL" sz="4000" b="1" dirty="0"/>
          </a:p>
        </p:txBody>
      </p:sp>
      <p:sp>
        <p:nvSpPr>
          <p:cNvPr id="7" name="6 Rectángulo redondeado"/>
          <p:cNvSpPr/>
          <p:nvPr/>
        </p:nvSpPr>
        <p:spPr>
          <a:xfrm>
            <a:off x="4788024" y="2132856"/>
            <a:ext cx="4104456" cy="864096"/>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4000" b="1" dirty="0" smtClean="0"/>
              <a:t>Fuentes primarias</a:t>
            </a:r>
            <a:endParaRPr lang="es-CL" sz="4000" b="1" dirty="0"/>
          </a:p>
        </p:txBody>
      </p:sp>
      <p:sp>
        <p:nvSpPr>
          <p:cNvPr id="8" name="7 Rectángulo redondeado"/>
          <p:cNvSpPr/>
          <p:nvPr/>
        </p:nvSpPr>
        <p:spPr>
          <a:xfrm>
            <a:off x="5796136" y="3429000"/>
            <a:ext cx="3059832" cy="1008112"/>
          </a:xfrm>
          <a:prstGeom prst="roundRect">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4000" b="1" dirty="0" smtClean="0"/>
              <a:t>Principales conflictos</a:t>
            </a:r>
            <a:endParaRPr lang="es-CL" sz="4000" b="1" dirty="0"/>
          </a:p>
        </p:txBody>
      </p:sp>
      <p:sp>
        <p:nvSpPr>
          <p:cNvPr id="9" name="8 Rectángulo redondeado"/>
          <p:cNvSpPr/>
          <p:nvPr/>
        </p:nvSpPr>
        <p:spPr>
          <a:xfrm>
            <a:off x="3563888" y="3573016"/>
            <a:ext cx="1872208" cy="864096"/>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4000" b="1" dirty="0" smtClean="0"/>
              <a:t>Hitos</a:t>
            </a:r>
            <a:endParaRPr lang="es-CL" sz="4000" b="1" dirty="0"/>
          </a:p>
        </p:txBody>
      </p:sp>
      <p:sp>
        <p:nvSpPr>
          <p:cNvPr id="10" name="9 Rectángulo redondeado"/>
          <p:cNvSpPr/>
          <p:nvPr/>
        </p:nvSpPr>
        <p:spPr>
          <a:xfrm>
            <a:off x="323528" y="2780928"/>
            <a:ext cx="3960440" cy="576064"/>
          </a:xfrm>
          <a:prstGeom prst="roundRect">
            <a:avLst/>
          </a:prstGeom>
          <a:solidFill>
            <a:srgbClr val="666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4000" b="1" dirty="0" smtClean="0"/>
              <a:t>Posibles Causas</a:t>
            </a:r>
            <a:endParaRPr lang="es-CL" sz="4000" b="1" dirty="0"/>
          </a:p>
        </p:txBody>
      </p:sp>
      <p:sp>
        <p:nvSpPr>
          <p:cNvPr id="11" name="10 Rectángulo redondeado"/>
          <p:cNvSpPr/>
          <p:nvPr/>
        </p:nvSpPr>
        <p:spPr>
          <a:xfrm>
            <a:off x="467544" y="4941168"/>
            <a:ext cx="3528392"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4000" b="1" dirty="0" smtClean="0"/>
              <a:t>Características</a:t>
            </a:r>
            <a:endParaRPr lang="es-CL" sz="4000" b="1" dirty="0"/>
          </a:p>
        </p:txBody>
      </p:sp>
      <p:sp>
        <p:nvSpPr>
          <p:cNvPr id="12" name="11 Rectángulo redondeado"/>
          <p:cNvSpPr/>
          <p:nvPr/>
        </p:nvSpPr>
        <p:spPr>
          <a:xfrm>
            <a:off x="5436096" y="5013176"/>
            <a:ext cx="3392760" cy="872480"/>
          </a:xfrm>
          <a:prstGeom prst="roundRect">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4000" b="1" dirty="0" smtClean="0"/>
              <a:t>Consecuencias</a:t>
            </a:r>
            <a:endParaRPr lang="es-CL" sz="4000" b="1" dirty="0"/>
          </a:p>
        </p:txBody>
      </p:sp>
      <p:grpSp>
        <p:nvGrpSpPr>
          <p:cNvPr id="21" name="20 Grupo"/>
          <p:cNvGrpSpPr/>
          <p:nvPr/>
        </p:nvGrpSpPr>
        <p:grpSpPr>
          <a:xfrm>
            <a:off x="0" y="6209928"/>
            <a:ext cx="9144000" cy="648072"/>
            <a:chOff x="0" y="0"/>
            <a:chExt cx="9144000" cy="648072"/>
          </a:xfrm>
        </p:grpSpPr>
        <p:pic>
          <p:nvPicPr>
            <p:cNvPr id="16" name="Picture 3"/>
            <p:cNvPicPr>
              <a:picLocks noChangeAspect="1" noChangeArrowheads="1"/>
            </p:cNvPicPr>
            <p:nvPr/>
          </p:nvPicPr>
          <p:blipFill>
            <a:blip r:embed="rId2"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7" name="16 Imagen" descr="portadahaciaelfingf-interior.jpg"/>
            <p:cNvPicPr>
              <a:picLocks noChangeAspect="1"/>
            </p:cNvPicPr>
            <p:nvPr/>
          </p:nvPicPr>
          <p:blipFill>
            <a:blip r:embed="rId3"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17 Imagen" descr="CUBA.JPG"/>
            <p:cNvPicPr>
              <a:picLocks noChangeAspect="1"/>
            </p:cNvPicPr>
            <p:nvPr/>
          </p:nvPicPr>
          <p:blipFill>
            <a:blip r:embed="rId4"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 name="Picture 4"/>
            <p:cNvPicPr>
              <a:picLocks noChangeAspect="1" noChangeArrowheads="1"/>
            </p:cNvPicPr>
            <p:nvPr/>
          </p:nvPicPr>
          <p:blipFill>
            <a:blip r:embed="rId5"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 name="19 Imagen" descr="lenin-october-revolution.jpg"/>
            <p:cNvPicPr>
              <a:picLocks noChangeAspect="1"/>
            </p:cNvPicPr>
            <p:nvPr/>
          </p:nvPicPr>
          <p:blipFill>
            <a:blip r:embed="rId6"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22" name="21 Rectángulo redondeado"/>
          <p:cNvSpPr/>
          <p:nvPr/>
        </p:nvSpPr>
        <p:spPr>
          <a:xfrm>
            <a:off x="323528" y="1340768"/>
            <a:ext cx="3707904" cy="1296144"/>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CL" sz="4000" b="1" dirty="0" smtClean="0"/>
              <a:t>Definición del concepto</a:t>
            </a:r>
            <a:endParaRPr lang="es-CL" sz="40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redondeado"/>
          <p:cNvSpPr/>
          <p:nvPr/>
        </p:nvSpPr>
        <p:spPr>
          <a:xfrm>
            <a:off x="827584" y="1988840"/>
            <a:ext cx="3456384" cy="1296144"/>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s-CL" sz="2800" b="1" dirty="0" smtClean="0"/>
              <a:t>Cartas, discursos, memorias, películas</a:t>
            </a:r>
            <a:endParaRPr lang="es-CL" sz="2800" b="1" dirty="0"/>
          </a:p>
        </p:txBody>
      </p:sp>
      <p:sp>
        <p:nvSpPr>
          <p:cNvPr id="11" name="10 Rectángulo redondeado"/>
          <p:cNvSpPr/>
          <p:nvPr/>
        </p:nvSpPr>
        <p:spPr>
          <a:xfrm>
            <a:off x="2987824" y="3140968"/>
            <a:ext cx="2520280" cy="2016224"/>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CL" sz="2800" b="1" dirty="0" smtClean="0"/>
              <a:t>Carteles de propaganda, fotografías, caricaturas</a:t>
            </a:r>
            <a:endParaRPr lang="es-CL" sz="2800" b="1" dirty="0"/>
          </a:p>
        </p:txBody>
      </p:sp>
      <p:sp>
        <p:nvSpPr>
          <p:cNvPr id="12" name="11 Rectángulo redondeado"/>
          <p:cNvSpPr/>
          <p:nvPr/>
        </p:nvSpPr>
        <p:spPr>
          <a:xfrm>
            <a:off x="5004048" y="4941168"/>
            <a:ext cx="2952328" cy="1296144"/>
          </a:xfrm>
          <a:prstGeom prst="roundRect">
            <a:avLst/>
          </a:prstGeom>
          <a:solidFill>
            <a:schemeClr val="accent4">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2800" b="1" dirty="0" smtClean="0"/>
              <a:t>Bibliografía especializada</a:t>
            </a:r>
            <a:endParaRPr lang="es-CL" sz="2800" b="1" dirty="0"/>
          </a:p>
        </p:txBody>
      </p:sp>
      <p:sp>
        <p:nvSpPr>
          <p:cNvPr id="13" name="12 Rectángulo redondeado"/>
          <p:cNvSpPr/>
          <p:nvPr/>
        </p:nvSpPr>
        <p:spPr>
          <a:xfrm>
            <a:off x="1259632" y="404664"/>
            <a:ext cx="5760640" cy="93610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s-CL" sz="3600" b="1" dirty="0" smtClean="0"/>
              <a:t>FUENTES DE INFORMACIÓN</a:t>
            </a:r>
            <a:endParaRPr lang="es-CL" sz="3600" b="1" dirty="0"/>
          </a:p>
        </p:txBody>
      </p:sp>
      <p:grpSp>
        <p:nvGrpSpPr>
          <p:cNvPr id="14" name="13 Grupo"/>
          <p:cNvGrpSpPr/>
          <p:nvPr/>
        </p:nvGrpSpPr>
        <p:grpSpPr>
          <a:xfrm>
            <a:off x="0" y="6209928"/>
            <a:ext cx="9144000" cy="648072"/>
            <a:chOff x="0" y="0"/>
            <a:chExt cx="9144000" cy="648072"/>
          </a:xfrm>
        </p:grpSpPr>
        <p:pic>
          <p:nvPicPr>
            <p:cNvPr id="15" name="Picture 3"/>
            <p:cNvPicPr>
              <a:picLocks noChangeAspect="1" noChangeArrowheads="1"/>
            </p:cNvPicPr>
            <p:nvPr/>
          </p:nvPicPr>
          <p:blipFill>
            <a:blip r:embed="rId2"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15 Imagen" descr="portadahaciaelfingf-interior.jpg"/>
            <p:cNvPicPr>
              <a:picLocks noChangeAspect="1"/>
            </p:cNvPicPr>
            <p:nvPr/>
          </p:nvPicPr>
          <p:blipFill>
            <a:blip r:embed="rId3"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7" name="16 Imagen" descr="CUBA.JPG"/>
            <p:cNvPicPr>
              <a:picLocks noChangeAspect="1"/>
            </p:cNvPicPr>
            <p:nvPr/>
          </p:nvPicPr>
          <p:blipFill>
            <a:blip r:embed="rId4"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Picture 4"/>
            <p:cNvPicPr>
              <a:picLocks noChangeAspect="1" noChangeArrowheads="1"/>
            </p:cNvPicPr>
            <p:nvPr/>
          </p:nvPicPr>
          <p:blipFill>
            <a:blip r:embed="rId5"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 name="18 Imagen" descr="lenin-october-revolution.jpg"/>
            <p:cNvPicPr>
              <a:picLocks noChangeAspect="1"/>
            </p:cNvPicPr>
            <p:nvPr/>
          </p:nvPicPr>
          <p:blipFill>
            <a:blip r:embed="rId6"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635080" cy="850106"/>
          </a:xfrm>
        </p:spPr>
        <p:style>
          <a:lnRef idx="2">
            <a:schemeClr val="accent1"/>
          </a:lnRef>
          <a:fillRef idx="1">
            <a:schemeClr val="lt1"/>
          </a:fillRef>
          <a:effectRef idx="0">
            <a:schemeClr val="accent1"/>
          </a:effectRef>
          <a:fontRef idx="minor">
            <a:schemeClr val="dk1"/>
          </a:fontRef>
        </p:style>
        <p:txBody>
          <a:bodyPr/>
          <a:lstStyle/>
          <a:p>
            <a:r>
              <a:rPr lang="es-CL" b="1" dirty="0" smtClean="0"/>
              <a:t>Perspectiva cronológica</a:t>
            </a:r>
            <a:endParaRPr lang="es-CL" b="1" dirty="0"/>
          </a:p>
        </p:txBody>
      </p:sp>
      <p:grpSp>
        <p:nvGrpSpPr>
          <p:cNvPr id="4"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2"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3"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4"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5"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6"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pic>
        <p:nvPicPr>
          <p:cNvPr id="2050" name="Picture 2"/>
          <p:cNvPicPr>
            <a:picLocks noChangeAspect="1" noChangeArrowheads="1"/>
          </p:cNvPicPr>
          <p:nvPr/>
        </p:nvPicPr>
        <p:blipFill>
          <a:blip r:embed="rId7" cstate="print"/>
          <a:srcRect l="14109" t="13407" r="11515" b="13750"/>
          <a:stretch>
            <a:fillRect/>
          </a:stretch>
        </p:blipFill>
        <p:spPr bwMode="auto">
          <a:xfrm>
            <a:off x="0" y="1268760"/>
            <a:ext cx="9144000" cy="48965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descr="GUERRA FRIA"/>
          <p:cNvPicPr>
            <a:picLocks noChangeAspect="1" noChangeArrowheads="1"/>
          </p:cNvPicPr>
          <p:nvPr/>
        </p:nvPicPr>
        <p:blipFill>
          <a:blip r:embed="rId2" cstate="print">
            <a:lum bright="61000" contrast="-35000"/>
          </a:blip>
          <a:srcRect l="12469" b="3957"/>
          <a:stretch>
            <a:fillRect/>
          </a:stretch>
        </p:blipFill>
        <p:spPr bwMode="auto">
          <a:xfrm>
            <a:off x="-468560" y="188640"/>
            <a:ext cx="6121532" cy="5877272"/>
          </a:xfrm>
          <a:prstGeom prst="rect">
            <a:avLst/>
          </a:prstGeom>
          <a:noFill/>
          <a:ln w="9525">
            <a:noFill/>
            <a:miter lim="800000"/>
            <a:headEnd/>
            <a:tailEnd/>
          </a:ln>
        </p:spPr>
      </p:pic>
      <p:pic>
        <p:nvPicPr>
          <p:cNvPr id="10" name="Picture 4" descr="GUERRA FRIA"/>
          <p:cNvPicPr>
            <a:picLocks noChangeAspect="1" noChangeArrowheads="1"/>
          </p:cNvPicPr>
          <p:nvPr/>
        </p:nvPicPr>
        <p:blipFill>
          <a:blip r:embed="rId2" cstate="print"/>
          <a:srcRect l="12469" b="3957"/>
          <a:stretch>
            <a:fillRect/>
          </a:stretch>
        </p:blipFill>
        <p:spPr bwMode="auto">
          <a:xfrm>
            <a:off x="3022468" y="1"/>
            <a:ext cx="6121532" cy="5877272"/>
          </a:xfrm>
          <a:prstGeom prst="rect">
            <a:avLst/>
          </a:prstGeom>
          <a:noFill/>
          <a:ln w="9525">
            <a:noFill/>
            <a:miter lim="800000"/>
            <a:headEnd/>
            <a:tailEnd/>
          </a:ln>
        </p:spPr>
      </p:pic>
      <p:sp>
        <p:nvSpPr>
          <p:cNvPr id="3" name="2 Marcador de contenido"/>
          <p:cNvSpPr>
            <a:spLocks noGrp="1"/>
          </p:cNvSpPr>
          <p:nvPr>
            <p:ph idx="1"/>
          </p:nvPr>
        </p:nvSpPr>
        <p:spPr>
          <a:xfrm>
            <a:off x="0" y="332656"/>
            <a:ext cx="4283968" cy="648072"/>
          </a:xfrm>
          <a:ln/>
        </p:spPr>
        <p:style>
          <a:lnRef idx="2">
            <a:schemeClr val="accent2"/>
          </a:lnRef>
          <a:fillRef idx="1">
            <a:schemeClr val="lt1"/>
          </a:fillRef>
          <a:effectRef idx="0">
            <a:schemeClr val="accent2"/>
          </a:effectRef>
          <a:fontRef idx="minor">
            <a:schemeClr val="dk1"/>
          </a:fontRef>
        </p:style>
        <p:txBody>
          <a:bodyPr/>
          <a:lstStyle/>
          <a:p>
            <a:pPr>
              <a:buNone/>
            </a:pPr>
            <a:r>
              <a:rPr lang="es-CL" b="1" dirty="0" smtClean="0"/>
              <a:t>¿Qué es la Guerra Fría?</a:t>
            </a:r>
            <a:endParaRPr lang="es-CL" b="1" dirty="0"/>
          </a:p>
        </p:txBody>
      </p:sp>
      <p:grpSp>
        <p:nvGrpSpPr>
          <p:cNvPr id="4"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3"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4"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5"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6"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7"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UERRA FRIA"/>
          <p:cNvPicPr>
            <a:picLocks noChangeAspect="1" noChangeArrowheads="1"/>
          </p:cNvPicPr>
          <p:nvPr/>
        </p:nvPicPr>
        <p:blipFill>
          <a:blip r:embed="rId2" cstate="print">
            <a:lum bright="61000" contrast="-35000"/>
          </a:blip>
          <a:srcRect l="12469" b="3957"/>
          <a:stretch>
            <a:fillRect/>
          </a:stretch>
        </p:blipFill>
        <p:spPr bwMode="auto">
          <a:xfrm>
            <a:off x="5508104" y="692696"/>
            <a:ext cx="3635896" cy="5616624"/>
          </a:xfrm>
          <a:prstGeom prst="rect">
            <a:avLst/>
          </a:prstGeom>
          <a:noFill/>
          <a:ln w="9525">
            <a:noFill/>
            <a:miter lim="800000"/>
            <a:headEnd/>
            <a:tailEnd/>
          </a:ln>
        </p:spPr>
      </p:pic>
      <p:sp>
        <p:nvSpPr>
          <p:cNvPr id="2" name="1 Título"/>
          <p:cNvSpPr>
            <a:spLocks noGrp="1"/>
          </p:cNvSpPr>
          <p:nvPr>
            <p:ph type="title"/>
          </p:nvPr>
        </p:nvSpPr>
        <p:spPr/>
        <p:txBody>
          <a:bodyPr/>
          <a:lstStyle/>
          <a:p>
            <a:endParaRPr lang="es-CL"/>
          </a:p>
        </p:txBody>
      </p:sp>
      <p:sp>
        <p:nvSpPr>
          <p:cNvPr id="3" name="2 Marcador de contenido"/>
          <p:cNvSpPr>
            <a:spLocks noGrp="1"/>
          </p:cNvSpPr>
          <p:nvPr>
            <p:ph idx="1"/>
          </p:nvPr>
        </p:nvSpPr>
        <p:spPr>
          <a:xfrm>
            <a:off x="5724128" y="5733256"/>
            <a:ext cx="3096344" cy="792088"/>
          </a:xfrm>
        </p:spPr>
        <p:style>
          <a:lnRef idx="2">
            <a:schemeClr val="accent2"/>
          </a:lnRef>
          <a:fillRef idx="1">
            <a:schemeClr val="lt1"/>
          </a:fillRef>
          <a:effectRef idx="0">
            <a:schemeClr val="accent2"/>
          </a:effectRef>
          <a:fontRef idx="minor">
            <a:schemeClr val="dk1"/>
          </a:fontRef>
        </p:style>
        <p:txBody>
          <a:bodyPr/>
          <a:lstStyle/>
          <a:p>
            <a:pPr marL="0" indent="0">
              <a:buNone/>
            </a:pPr>
            <a:r>
              <a:rPr lang="es-CL" sz="2000" b="1" dirty="0" smtClean="0"/>
              <a:t>Articulación </a:t>
            </a:r>
          </a:p>
          <a:p>
            <a:pPr marL="0" indent="0">
              <a:buNone/>
            </a:pPr>
            <a:r>
              <a:rPr lang="es-CL" sz="2000" b="1" dirty="0" smtClean="0"/>
              <a:t>del debate historiográfico</a:t>
            </a:r>
            <a:endParaRPr lang="es-CL" sz="2000" b="1" dirty="0"/>
          </a:p>
        </p:txBody>
      </p:sp>
      <p:pic>
        <p:nvPicPr>
          <p:cNvPr id="4098" name="Picture 2"/>
          <p:cNvPicPr>
            <a:picLocks noChangeAspect="1" noChangeArrowheads="1"/>
          </p:cNvPicPr>
          <p:nvPr/>
        </p:nvPicPr>
        <p:blipFill>
          <a:blip r:embed="rId3" cstate="print"/>
          <a:srcRect l="41227" t="17081" r="25014" b="10797"/>
          <a:stretch>
            <a:fillRect/>
          </a:stretch>
        </p:blipFill>
        <p:spPr bwMode="auto">
          <a:xfrm>
            <a:off x="-1" y="0"/>
            <a:ext cx="5713055" cy="686195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GUERRA FRIA"/>
          <p:cNvPicPr>
            <a:picLocks noChangeAspect="1" noChangeArrowheads="1"/>
          </p:cNvPicPr>
          <p:nvPr/>
        </p:nvPicPr>
        <p:blipFill>
          <a:blip r:embed="rId2" cstate="print">
            <a:lum bright="61000" contrast="-35000"/>
          </a:blip>
          <a:srcRect l="12469" b="3957"/>
          <a:stretch>
            <a:fillRect/>
          </a:stretch>
        </p:blipFill>
        <p:spPr bwMode="auto">
          <a:xfrm>
            <a:off x="3022468" y="1"/>
            <a:ext cx="6121532" cy="5877272"/>
          </a:xfrm>
          <a:prstGeom prst="rect">
            <a:avLst/>
          </a:prstGeom>
          <a:noFill/>
          <a:ln w="9525">
            <a:noFill/>
            <a:miter lim="800000"/>
            <a:headEnd/>
            <a:tailEnd/>
          </a:ln>
        </p:spPr>
      </p:pic>
      <p:sp>
        <p:nvSpPr>
          <p:cNvPr id="3" name="2 Marcador de contenido"/>
          <p:cNvSpPr>
            <a:spLocks noGrp="1"/>
          </p:cNvSpPr>
          <p:nvPr>
            <p:ph idx="1"/>
          </p:nvPr>
        </p:nvSpPr>
        <p:spPr>
          <a:xfrm>
            <a:off x="0" y="332656"/>
            <a:ext cx="4283968" cy="648072"/>
          </a:xfrm>
          <a:ln/>
        </p:spPr>
        <p:style>
          <a:lnRef idx="2">
            <a:schemeClr val="accent2"/>
          </a:lnRef>
          <a:fillRef idx="1">
            <a:schemeClr val="lt1"/>
          </a:fillRef>
          <a:effectRef idx="0">
            <a:schemeClr val="accent2"/>
          </a:effectRef>
          <a:fontRef idx="minor">
            <a:schemeClr val="dk1"/>
          </a:fontRef>
        </p:style>
        <p:txBody>
          <a:bodyPr/>
          <a:lstStyle/>
          <a:p>
            <a:pPr>
              <a:buNone/>
            </a:pPr>
            <a:r>
              <a:rPr lang="es-CL" b="1" dirty="0" smtClean="0"/>
              <a:t>¿Qué es la Guerra Fría?</a:t>
            </a:r>
            <a:endParaRPr lang="es-CL" b="1" dirty="0"/>
          </a:p>
        </p:txBody>
      </p:sp>
      <p:grpSp>
        <p:nvGrpSpPr>
          <p:cNvPr id="2"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3"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4"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5"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6"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7"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11" name="10 CuadroTexto"/>
          <p:cNvSpPr txBox="1"/>
          <p:nvPr/>
        </p:nvSpPr>
        <p:spPr>
          <a:xfrm>
            <a:off x="755576" y="1700808"/>
            <a:ext cx="7920880" cy="3539430"/>
          </a:xfrm>
          <a:prstGeom prst="rect">
            <a:avLst/>
          </a:prstGeom>
          <a:solidFill>
            <a:schemeClr val="bg1">
              <a:alpha val="66000"/>
            </a:schemeClr>
          </a:solidFill>
          <a:ln>
            <a:solidFill>
              <a:schemeClr val="tx1"/>
            </a:solidFill>
            <a:prstDash val="dashDot"/>
          </a:ln>
        </p:spPr>
        <p:txBody>
          <a:bodyPr wrap="square" rtlCol="0">
            <a:spAutoFit/>
          </a:bodyPr>
          <a:lstStyle/>
          <a:p>
            <a:r>
              <a:rPr lang="es-CL" sz="1600" b="1" dirty="0" smtClean="0"/>
              <a:t>Documento Nº 1</a:t>
            </a:r>
          </a:p>
          <a:p>
            <a:endParaRPr lang="es-CL" sz="1600" b="1" dirty="0" smtClean="0"/>
          </a:p>
          <a:p>
            <a:r>
              <a:rPr lang="es-CL" sz="1600" dirty="0" smtClean="0"/>
              <a:t>“La Guerra Fría es la forma procedente del </a:t>
            </a:r>
            <a:r>
              <a:rPr lang="es-CL" sz="1600" b="1" i="1" dirty="0" smtClean="0"/>
              <a:t>agresivo comunismo mundial, de la confrontación </a:t>
            </a:r>
            <a:r>
              <a:rPr lang="es-CL" sz="1600" b="1" i="1" dirty="0" err="1" smtClean="0"/>
              <a:t>políticoespiritual</a:t>
            </a:r>
            <a:r>
              <a:rPr lang="es-CL" sz="1600" b="1" i="1" dirty="0" smtClean="0"/>
              <a:t> </a:t>
            </a:r>
            <a:r>
              <a:rPr lang="es-CL" sz="1600" dirty="0" smtClean="0"/>
              <a:t>y psicológico-propagandística con el mundo no-comunista. En la Guerra Fría, el comunismo mundial quiere, en primer lugar, dominar la conciencia de las masas. Por tanto, el mismo trata de que su influencia penetre en todos los ámbitos vitales de la sociedad en los Estados no-comunistas. La meta</a:t>
            </a:r>
          </a:p>
          <a:p>
            <a:r>
              <a:rPr lang="es-CL" sz="1600" dirty="0" smtClean="0"/>
              <a:t>suprema de la guerra fría radica en el completo dominio, descubierto u oculto, del mundo no comunista. A tal efecto se utilizan preferentemente medios no-militares. No obstante, de vez en cuando también puede recurrirse a medios militares. Los éxitos comunistas en la Guerra Fría pueden conducir a situaciones revolucionarias”</a:t>
            </a:r>
          </a:p>
          <a:p>
            <a:endParaRPr lang="es-CL" sz="1600" dirty="0" smtClean="0"/>
          </a:p>
          <a:p>
            <a:pPr algn="r"/>
            <a:r>
              <a:rPr lang="es-CL" sz="1600" dirty="0" smtClean="0"/>
              <a:t>Fuente: Manual de Temas Militares de la República Federal Alemana, Alemania Federal, 1963</a:t>
            </a:r>
            <a:endParaRPr lang="es-CL" sz="1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GUERRA FRIA"/>
          <p:cNvPicPr>
            <a:picLocks noChangeAspect="1" noChangeArrowheads="1"/>
          </p:cNvPicPr>
          <p:nvPr/>
        </p:nvPicPr>
        <p:blipFill>
          <a:blip r:embed="rId2" cstate="print">
            <a:lum bright="61000" contrast="-35000"/>
          </a:blip>
          <a:srcRect l="12469" b="3957"/>
          <a:stretch>
            <a:fillRect/>
          </a:stretch>
        </p:blipFill>
        <p:spPr bwMode="auto">
          <a:xfrm>
            <a:off x="3022468" y="1"/>
            <a:ext cx="6121532" cy="5877272"/>
          </a:xfrm>
          <a:prstGeom prst="rect">
            <a:avLst/>
          </a:prstGeom>
          <a:noFill/>
          <a:ln w="9525">
            <a:noFill/>
            <a:miter lim="800000"/>
            <a:headEnd/>
            <a:tailEnd/>
          </a:ln>
        </p:spPr>
      </p:pic>
      <p:sp>
        <p:nvSpPr>
          <p:cNvPr id="3" name="2 Marcador de contenido"/>
          <p:cNvSpPr>
            <a:spLocks noGrp="1"/>
          </p:cNvSpPr>
          <p:nvPr>
            <p:ph idx="1"/>
          </p:nvPr>
        </p:nvSpPr>
        <p:spPr>
          <a:xfrm>
            <a:off x="0" y="332656"/>
            <a:ext cx="4283968" cy="648072"/>
          </a:xfrm>
          <a:ln/>
        </p:spPr>
        <p:style>
          <a:lnRef idx="2">
            <a:schemeClr val="accent2"/>
          </a:lnRef>
          <a:fillRef idx="1">
            <a:schemeClr val="lt1"/>
          </a:fillRef>
          <a:effectRef idx="0">
            <a:schemeClr val="accent2"/>
          </a:effectRef>
          <a:fontRef idx="minor">
            <a:schemeClr val="dk1"/>
          </a:fontRef>
        </p:style>
        <p:txBody>
          <a:bodyPr/>
          <a:lstStyle/>
          <a:p>
            <a:pPr>
              <a:buNone/>
            </a:pPr>
            <a:r>
              <a:rPr lang="es-CL" b="1" dirty="0" smtClean="0"/>
              <a:t>¿Qué es la Guerra Fría?</a:t>
            </a:r>
            <a:endParaRPr lang="es-CL" b="1" dirty="0"/>
          </a:p>
        </p:txBody>
      </p:sp>
      <p:grpSp>
        <p:nvGrpSpPr>
          <p:cNvPr id="2"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3"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4"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5"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6"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7"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11" name="10 CuadroTexto"/>
          <p:cNvSpPr txBox="1"/>
          <p:nvPr/>
        </p:nvSpPr>
        <p:spPr>
          <a:xfrm>
            <a:off x="755576" y="1700808"/>
            <a:ext cx="7920880" cy="4031873"/>
          </a:xfrm>
          <a:prstGeom prst="rect">
            <a:avLst/>
          </a:prstGeom>
          <a:solidFill>
            <a:schemeClr val="bg1">
              <a:alpha val="66000"/>
            </a:schemeClr>
          </a:solidFill>
          <a:ln>
            <a:solidFill>
              <a:schemeClr val="tx1"/>
            </a:solidFill>
            <a:prstDash val="dashDot"/>
          </a:ln>
        </p:spPr>
        <p:txBody>
          <a:bodyPr wrap="square" rtlCol="0">
            <a:spAutoFit/>
          </a:bodyPr>
          <a:lstStyle/>
          <a:p>
            <a:pPr algn="just"/>
            <a:r>
              <a:rPr lang="es-CL" sz="1600" b="1" dirty="0" smtClean="0"/>
              <a:t>Documento Nº 2</a:t>
            </a:r>
          </a:p>
          <a:p>
            <a:pPr algn="just"/>
            <a:r>
              <a:rPr lang="es-CL" sz="1600" dirty="0" smtClean="0"/>
              <a:t>“La Guerra Fría constituye un rumbo político agresivo que tomaron los círculos reaccionarios de las potencias imperialistas, bajo la </a:t>
            </a:r>
            <a:r>
              <a:rPr lang="es-CL" sz="1600" b="1" i="1" dirty="0" smtClean="0"/>
              <a:t>dirección de Estados Unidos e Inglaterra, a raíz de la Segunda Guerra </a:t>
            </a:r>
            <a:r>
              <a:rPr lang="es-CL" sz="1600" dirty="0" smtClean="0"/>
              <a:t>Mundial 1939-1945 (...) La Guerra Fría esta orientada a no permitir la coexistencia pacífica entre Estados de diferentes sistemas sociales, a agudizar la tensión internacional y a crear las condiciones para el</a:t>
            </a:r>
          </a:p>
          <a:p>
            <a:pPr algn="just"/>
            <a:r>
              <a:rPr lang="es-CL" sz="1600" dirty="0" smtClean="0"/>
              <a:t>desencadenamiento de una nueva guerra mundial (...) En la práctica la política de Guerra Fría se ha hecho patente en la creación de bloques político-militares agresivos, en la carrera de armamentos, en el establecimiento de bases militares en el territorio de otros Estados, en la histeria de la guerra, en la intimidación de los pueblos amantes de la paz (...), en la desorganización de las relaciones económicas</a:t>
            </a:r>
          </a:p>
          <a:p>
            <a:pPr algn="just"/>
            <a:r>
              <a:rPr lang="es-CL" sz="1600" dirty="0" smtClean="0"/>
              <a:t>pacíficas, en los intentos de sustituir por la violencia y la dictadura las normas generalmente reconocidas de las relaciones diplomáticas entre los Estados”.</a:t>
            </a:r>
          </a:p>
          <a:p>
            <a:pPr algn="just"/>
            <a:endParaRPr lang="es-CL" sz="1600" dirty="0" smtClean="0"/>
          </a:p>
          <a:p>
            <a:pPr algn="just"/>
            <a:r>
              <a:rPr lang="es-CL" sz="1600" dirty="0" smtClean="0"/>
              <a:t>Fuente: Gran Enciclopedia Soviética, Moscú 1970. (</a:t>
            </a:r>
            <a:r>
              <a:rPr lang="es-CL" sz="1600" i="1" dirty="0" smtClean="0"/>
              <a:t>En: Pereira Castañeda, Juan, Ob. Cit., Página 16)</a:t>
            </a:r>
            <a:endParaRPr lang="es-CL" sz="1600" b="1"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GUERRA FRIA"/>
          <p:cNvPicPr>
            <a:picLocks noChangeAspect="1" noChangeArrowheads="1"/>
          </p:cNvPicPr>
          <p:nvPr/>
        </p:nvPicPr>
        <p:blipFill>
          <a:blip r:embed="rId2" cstate="print">
            <a:lum bright="61000" contrast="-35000"/>
          </a:blip>
          <a:srcRect l="12469" b="3957"/>
          <a:stretch>
            <a:fillRect/>
          </a:stretch>
        </p:blipFill>
        <p:spPr bwMode="auto">
          <a:xfrm>
            <a:off x="3022468" y="1"/>
            <a:ext cx="6121532" cy="5877272"/>
          </a:xfrm>
          <a:prstGeom prst="rect">
            <a:avLst/>
          </a:prstGeom>
          <a:noFill/>
          <a:ln w="9525">
            <a:noFill/>
            <a:miter lim="800000"/>
            <a:headEnd/>
            <a:tailEnd/>
          </a:ln>
        </p:spPr>
      </p:pic>
      <p:sp>
        <p:nvSpPr>
          <p:cNvPr id="3" name="2 Marcador de contenido"/>
          <p:cNvSpPr>
            <a:spLocks noGrp="1"/>
          </p:cNvSpPr>
          <p:nvPr>
            <p:ph idx="1"/>
          </p:nvPr>
        </p:nvSpPr>
        <p:spPr>
          <a:xfrm>
            <a:off x="0" y="332656"/>
            <a:ext cx="4283968" cy="648072"/>
          </a:xfrm>
          <a:ln/>
        </p:spPr>
        <p:style>
          <a:lnRef idx="2">
            <a:schemeClr val="accent2"/>
          </a:lnRef>
          <a:fillRef idx="1">
            <a:schemeClr val="lt1"/>
          </a:fillRef>
          <a:effectRef idx="0">
            <a:schemeClr val="accent2"/>
          </a:effectRef>
          <a:fontRef idx="minor">
            <a:schemeClr val="dk1"/>
          </a:fontRef>
        </p:style>
        <p:txBody>
          <a:bodyPr/>
          <a:lstStyle/>
          <a:p>
            <a:pPr>
              <a:buNone/>
            </a:pPr>
            <a:r>
              <a:rPr lang="es-CL" b="1" dirty="0" smtClean="0"/>
              <a:t>¿Qué es la Guerra Fría?</a:t>
            </a:r>
            <a:endParaRPr lang="es-CL" b="1" dirty="0"/>
          </a:p>
        </p:txBody>
      </p:sp>
      <p:grpSp>
        <p:nvGrpSpPr>
          <p:cNvPr id="2"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3"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4"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5"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6"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7"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11" name="10 CuadroTexto"/>
          <p:cNvSpPr txBox="1"/>
          <p:nvPr/>
        </p:nvSpPr>
        <p:spPr>
          <a:xfrm>
            <a:off x="323528" y="1196752"/>
            <a:ext cx="8280920" cy="4616648"/>
          </a:xfrm>
          <a:prstGeom prst="rect">
            <a:avLst/>
          </a:prstGeom>
          <a:solidFill>
            <a:schemeClr val="bg1">
              <a:alpha val="66000"/>
            </a:schemeClr>
          </a:solidFill>
          <a:ln>
            <a:solidFill>
              <a:schemeClr val="tx1"/>
            </a:solidFill>
            <a:prstDash val="dashDot"/>
          </a:ln>
        </p:spPr>
        <p:txBody>
          <a:bodyPr wrap="square" rtlCol="0">
            <a:spAutoFit/>
          </a:bodyPr>
          <a:lstStyle/>
          <a:p>
            <a:r>
              <a:rPr lang="es-CL" sz="1400" b="1" dirty="0" smtClean="0"/>
              <a:t>Documento Nº 3</a:t>
            </a:r>
          </a:p>
          <a:p>
            <a:r>
              <a:rPr lang="es-CL" sz="1400" dirty="0" smtClean="0"/>
              <a:t>La Guerra Fría es el enfrentamiento entre soviéticos y norteamericanos, motivado por sus ambiciones e intereses contrapuestos, por el choque entre dos ideologías de pretensión universal, encarnadas cada una de ellas en un estado con poder suficiente para hacer de él un candidato a la hegemonía.</a:t>
            </a:r>
          </a:p>
          <a:p>
            <a:r>
              <a:rPr lang="es-CL" sz="1400" dirty="0" smtClean="0"/>
              <a:t>La Guerra Fría es la mayor guerra de todos los tiempos. No ciertamente la que ha costado más vidas, Gracias a Dios, aunque su pretendida frialdad no debe deslumbrarnos, es la primera en la que se ha puesto en juego el dominio del mundo entero e incluso del espacio circundante, la primera que ha enfrentado, por encima de interese y pasiones a dos recetas de una bondad automática y universal.</a:t>
            </a:r>
          </a:p>
          <a:p>
            <a:r>
              <a:rPr lang="es-CL" sz="1400" dirty="0" smtClean="0"/>
              <a:t>Sería ridículo plantearla como una lucha entre el bien y el mal.</a:t>
            </a:r>
          </a:p>
          <a:p>
            <a:r>
              <a:rPr lang="es-CL" sz="1400" dirty="0" smtClean="0"/>
              <a:t>...Cada uno se ha ido acostumbrando a ver en el adversario un fuera de la ley contra quien todos los golpes estaban permitidos. El milagro es que haya podido establecerse entre estos dos mundos así enfrentados, una especie de coexistencia y que paulatinamente el diálogo y el esfuerzo de comprensión, hayan ido</a:t>
            </a:r>
          </a:p>
          <a:p>
            <a:r>
              <a:rPr lang="es-CL" sz="1400" dirty="0" smtClean="0"/>
              <a:t>suplantando al ataque. Hay que reconocer que el mérito corresponde especialmente a los armamentos nucleares.</a:t>
            </a:r>
          </a:p>
          <a:p>
            <a:r>
              <a:rPr lang="es-CL" sz="1400" dirty="0" smtClean="0"/>
              <a:t>La guerra fría ha cortado en dos pedazos ciudades y países, ha creado y destruido naciones, ha puesto las armas en manos de decenas de millones de hombres, ha acabado con centenares de miles de ellos, ha suscitado entusiasmo, sufrimientos y miedos... sin duda no podría haber sido evitada.</a:t>
            </a:r>
          </a:p>
          <a:p>
            <a:r>
              <a:rPr lang="es-CL" sz="1400" b="1" dirty="0" smtClean="0"/>
              <a:t>Fuente: </a:t>
            </a:r>
            <a:r>
              <a:rPr lang="es-CL" sz="1400" b="1" dirty="0" err="1" smtClean="0"/>
              <a:t>Andre</a:t>
            </a:r>
            <a:r>
              <a:rPr lang="es-CL" sz="1400" b="1" dirty="0" smtClean="0"/>
              <a:t> </a:t>
            </a:r>
            <a:r>
              <a:rPr lang="es-CL" sz="1400" b="1" dirty="0" err="1" smtClean="0"/>
              <a:t>Fontaine</a:t>
            </a:r>
            <a:r>
              <a:rPr lang="es-CL" sz="1400" b="1" dirty="0" smtClean="0"/>
              <a:t>, Historia de la Guerra Fría, Editorial Luis </a:t>
            </a:r>
            <a:r>
              <a:rPr lang="es-CL" sz="1400" b="1" dirty="0" err="1" smtClean="0"/>
              <a:t>Caralt</a:t>
            </a:r>
            <a:r>
              <a:rPr lang="es-CL" sz="1400" b="1" dirty="0" smtClean="0"/>
              <a:t>, Barcelona 1970. Página 8. </a:t>
            </a:r>
            <a:r>
              <a:rPr lang="es-CL" sz="1400" i="1" dirty="0" smtClean="0"/>
              <a:t>(El autor de la obra es francés y la primera publicación de esta obra se realizó en Francia el año 1970)</a:t>
            </a:r>
            <a:endParaRPr lang="es-CL" sz="1400" b="1"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GUERRA FRIA"/>
          <p:cNvPicPr>
            <a:picLocks noChangeAspect="1" noChangeArrowheads="1"/>
          </p:cNvPicPr>
          <p:nvPr/>
        </p:nvPicPr>
        <p:blipFill>
          <a:blip r:embed="rId2" cstate="print">
            <a:lum bright="61000" contrast="-35000"/>
          </a:blip>
          <a:srcRect l="12469" b="3957"/>
          <a:stretch>
            <a:fillRect/>
          </a:stretch>
        </p:blipFill>
        <p:spPr bwMode="auto">
          <a:xfrm>
            <a:off x="3022468" y="1"/>
            <a:ext cx="6121532" cy="5877272"/>
          </a:xfrm>
          <a:prstGeom prst="rect">
            <a:avLst/>
          </a:prstGeom>
          <a:noFill/>
          <a:ln w="9525">
            <a:noFill/>
            <a:miter lim="800000"/>
            <a:headEnd/>
            <a:tailEnd/>
          </a:ln>
        </p:spPr>
      </p:pic>
      <p:sp>
        <p:nvSpPr>
          <p:cNvPr id="3" name="2 Marcador de contenido"/>
          <p:cNvSpPr>
            <a:spLocks noGrp="1"/>
          </p:cNvSpPr>
          <p:nvPr>
            <p:ph idx="1"/>
          </p:nvPr>
        </p:nvSpPr>
        <p:spPr>
          <a:xfrm>
            <a:off x="0" y="332656"/>
            <a:ext cx="4283968" cy="648072"/>
          </a:xfrm>
          <a:ln/>
        </p:spPr>
        <p:style>
          <a:lnRef idx="2">
            <a:schemeClr val="accent2"/>
          </a:lnRef>
          <a:fillRef idx="1">
            <a:schemeClr val="lt1"/>
          </a:fillRef>
          <a:effectRef idx="0">
            <a:schemeClr val="accent2"/>
          </a:effectRef>
          <a:fontRef idx="minor">
            <a:schemeClr val="dk1"/>
          </a:fontRef>
        </p:style>
        <p:txBody>
          <a:bodyPr/>
          <a:lstStyle/>
          <a:p>
            <a:pPr>
              <a:buNone/>
            </a:pPr>
            <a:r>
              <a:rPr lang="es-CL" b="1" dirty="0" smtClean="0"/>
              <a:t>¿Qué es la Guerra Fría?</a:t>
            </a:r>
            <a:endParaRPr lang="es-CL" b="1" dirty="0"/>
          </a:p>
        </p:txBody>
      </p:sp>
      <p:grpSp>
        <p:nvGrpSpPr>
          <p:cNvPr id="2"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3"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4"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5"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6"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7"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11" name="10 CuadroTexto"/>
          <p:cNvSpPr txBox="1"/>
          <p:nvPr/>
        </p:nvSpPr>
        <p:spPr>
          <a:xfrm>
            <a:off x="323528" y="1196752"/>
            <a:ext cx="8280920" cy="4524315"/>
          </a:xfrm>
          <a:prstGeom prst="rect">
            <a:avLst/>
          </a:prstGeom>
          <a:solidFill>
            <a:schemeClr val="bg1">
              <a:alpha val="66000"/>
            </a:schemeClr>
          </a:solidFill>
          <a:ln>
            <a:solidFill>
              <a:schemeClr val="tx1"/>
            </a:solidFill>
            <a:prstDash val="dashDot"/>
          </a:ln>
        </p:spPr>
        <p:txBody>
          <a:bodyPr wrap="square" rtlCol="0">
            <a:spAutoFit/>
          </a:bodyPr>
          <a:lstStyle/>
          <a:p>
            <a:pPr algn="just"/>
            <a:r>
              <a:rPr lang="es-CL" b="1" dirty="0" smtClean="0"/>
              <a:t>Documento N° 4</a:t>
            </a:r>
          </a:p>
          <a:p>
            <a:pPr algn="just"/>
            <a:endParaRPr lang="es-CL" dirty="0" smtClean="0"/>
          </a:p>
          <a:p>
            <a:pPr algn="just"/>
            <a:r>
              <a:rPr lang="es-CL" dirty="0" smtClean="0"/>
              <a:t>“El concepto Guerra Fría es de origen norteamericano. Lo inventó en 1947 el periodista Herbert B. </a:t>
            </a:r>
            <a:r>
              <a:rPr lang="es-CL" dirty="0" err="1" smtClean="0"/>
              <a:t>Swope</a:t>
            </a:r>
            <a:r>
              <a:rPr lang="es-CL" dirty="0" smtClean="0"/>
              <a:t> para su uso en un discurso del senador </a:t>
            </a:r>
            <a:r>
              <a:rPr lang="es-CL" dirty="0" err="1" smtClean="0"/>
              <a:t>Barnard</a:t>
            </a:r>
            <a:r>
              <a:rPr lang="es-CL" dirty="0" smtClean="0"/>
              <a:t> </a:t>
            </a:r>
            <a:r>
              <a:rPr lang="es-CL" dirty="0" err="1" smtClean="0"/>
              <a:t>Baruch</a:t>
            </a:r>
            <a:r>
              <a:rPr lang="es-CL" dirty="0" smtClean="0"/>
              <a:t>. Lo recogió otro periodista Walter </a:t>
            </a:r>
            <a:r>
              <a:rPr lang="es-CL" dirty="0" err="1" smtClean="0"/>
              <a:t>Lipman</a:t>
            </a:r>
            <a:r>
              <a:rPr lang="es-CL" dirty="0" smtClean="0"/>
              <a:t> que lo popularizó en una recopilación de sus artículos titulada La Guerra Fría. Estudio de la política exterior de los Estados Unidos. A finales de los años cuarenta la expresión había ganado carta de naturaleza y se utilizaba para designar al complejo sistema de relaciones internacionales de la posguerra, la pugna entre las dos superpotencias por la hegemonía mundial y la aparición de un abismo de hostilidad y temor entre los dos grandes bloques geopolíticos”</a:t>
            </a:r>
          </a:p>
          <a:p>
            <a:pPr algn="just"/>
            <a:endParaRPr lang="es-CL" dirty="0" smtClean="0"/>
          </a:p>
          <a:p>
            <a:pPr algn="just"/>
            <a:endParaRPr lang="es-CL" dirty="0" smtClean="0"/>
          </a:p>
          <a:p>
            <a:pPr algn="just"/>
            <a:r>
              <a:rPr lang="es-CL" b="1" dirty="0" smtClean="0"/>
              <a:t>Fuente: Gil, Julio, La Guerra Fría: La OTAN frente al Pacto de Varsovia, Editorial Siglo XXI Madrid 1998.</a:t>
            </a:r>
          </a:p>
          <a:p>
            <a:pPr algn="just"/>
            <a:r>
              <a:rPr lang="es-CL" dirty="0" smtClean="0"/>
              <a:t>Página 7</a:t>
            </a:r>
            <a:endParaRPr lang="es-CL" b="1"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GUERRA FRIA"/>
          <p:cNvPicPr>
            <a:picLocks noChangeAspect="1" noChangeArrowheads="1"/>
          </p:cNvPicPr>
          <p:nvPr/>
        </p:nvPicPr>
        <p:blipFill>
          <a:blip r:embed="rId2" cstate="print">
            <a:lum bright="61000" contrast="-35000"/>
          </a:blip>
          <a:srcRect l="12469" b="3957"/>
          <a:stretch>
            <a:fillRect/>
          </a:stretch>
        </p:blipFill>
        <p:spPr bwMode="auto">
          <a:xfrm>
            <a:off x="3022468" y="1"/>
            <a:ext cx="6121532" cy="5877272"/>
          </a:xfrm>
          <a:prstGeom prst="rect">
            <a:avLst/>
          </a:prstGeom>
          <a:noFill/>
          <a:ln w="9525">
            <a:noFill/>
            <a:miter lim="800000"/>
            <a:headEnd/>
            <a:tailEnd/>
          </a:ln>
        </p:spPr>
      </p:pic>
      <p:sp>
        <p:nvSpPr>
          <p:cNvPr id="3" name="2 Marcador de contenido"/>
          <p:cNvSpPr>
            <a:spLocks noGrp="1"/>
          </p:cNvSpPr>
          <p:nvPr>
            <p:ph idx="1"/>
          </p:nvPr>
        </p:nvSpPr>
        <p:spPr>
          <a:xfrm>
            <a:off x="0" y="332656"/>
            <a:ext cx="4283968" cy="648072"/>
          </a:xfrm>
          <a:ln/>
        </p:spPr>
        <p:style>
          <a:lnRef idx="2">
            <a:schemeClr val="accent2"/>
          </a:lnRef>
          <a:fillRef idx="1">
            <a:schemeClr val="lt1"/>
          </a:fillRef>
          <a:effectRef idx="0">
            <a:schemeClr val="accent2"/>
          </a:effectRef>
          <a:fontRef idx="minor">
            <a:schemeClr val="dk1"/>
          </a:fontRef>
        </p:style>
        <p:txBody>
          <a:bodyPr/>
          <a:lstStyle/>
          <a:p>
            <a:pPr>
              <a:buNone/>
            </a:pPr>
            <a:r>
              <a:rPr lang="es-CL" b="1" dirty="0" smtClean="0"/>
              <a:t>¿Qué es la Guerra Fría?</a:t>
            </a:r>
            <a:endParaRPr lang="es-CL" b="1" dirty="0"/>
          </a:p>
        </p:txBody>
      </p:sp>
      <p:grpSp>
        <p:nvGrpSpPr>
          <p:cNvPr id="2"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3"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4"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5"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6"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7"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11" name="10 CuadroTexto"/>
          <p:cNvSpPr txBox="1"/>
          <p:nvPr/>
        </p:nvSpPr>
        <p:spPr>
          <a:xfrm>
            <a:off x="323528" y="1196752"/>
            <a:ext cx="8280920" cy="4401205"/>
          </a:xfrm>
          <a:prstGeom prst="rect">
            <a:avLst/>
          </a:prstGeom>
          <a:solidFill>
            <a:schemeClr val="bg1">
              <a:alpha val="66000"/>
            </a:schemeClr>
          </a:solidFill>
          <a:ln>
            <a:solidFill>
              <a:schemeClr val="tx1"/>
            </a:solidFill>
            <a:prstDash val="dashDot"/>
          </a:ln>
        </p:spPr>
        <p:txBody>
          <a:bodyPr wrap="square" rtlCol="0">
            <a:spAutoFit/>
          </a:bodyPr>
          <a:lstStyle/>
          <a:p>
            <a:pPr algn="just"/>
            <a:r>
              <a:rPr lang="es-CL" sz="1400" b="1" dirty="0" smtClean="0"/>
              <a:t>Documento Nº 5</a:t>
            </a:r>
          </a:p>
          <a:p>
            <a:pPr algn="just"/>
            <a:r>
              <a:rPr lang="es-CL" sz="1400" dirty="0" smtClean="0"/>
              <a:t>“La Guerra fría fue una pugna por la influencia mundial entre Estados Unidos y la Unión Soviética. Los dos países emplearon diversos métodos, aunque nunca llegaron a lanzar un ataque directo y total contra sus respectivos territorios. La creación de alianzas rivales, la presentación de ayuda militar y económica a los estados que eran clientes suyos y a los que aspiraban a serlo, una masiva y costosa carrera armamentista, las campañas de propaganda, el espionaje, la guerra de guerrillas, la lucha contra la subversión y los asesinatos políticos fueron los métodos que usaron.</a:t>
            </a:r>
          </a:p>
          <a:p>
            <a:pPr algn="just"/>
            <a:r>
              <a:rPr lang="es-CL" sz="1400" dirty="0" smtClean="0"/>
              <a:t>La Guerra Fría fue uno de los conflictos más largos de la historia de la humanidad, ya que duró más de setenta años (</a:t>
            </a:r>
            <a:r>
              <a:rPr lang="es-CL" sz="1400" b="1" dirty="0" smtClean="0"/>
              <a:t>1917-1991), con algunos períodos en los que disminuyó la hostilidad. Fue también la guerra </a:t>
            </a:r>
            <a:r>
              <a:rPr lang="es-CL" sz="1400" dirty="0" smtClean="0"/>
              <a:t>con mayor alcance de las que ha habido en el mundo: se hizo en todos los continentes del globo, y teniendo en cuenta la carrera del espacio, también se hizo por encima de ellos. Asimismo, fue uno de los conflictos más costosos, no sólo por el número de vidas que se perdieron, sino también por los recursos que se consumió. Al final, la unión Soviética se derrumbó, y el comunismo expiró, al menos la forma de comunismo que existía en dicho país. Pero, como señala </a:t>
            </a:r>
            <a:r>
              <a:rPr lang="es-CL" sz="1400" dirty="0" err="1" smtClean="0"/>
              <a:t>Mijail</a:t>
            </a:r>
            <a:r>
              <a:rPr lang="es-CL" sz="1400" dirty="0" smtClean="0"/>
              <a:t> </a:t>
            </a:r>
            <a:r>
              <a:rPr lang="es-CL" sz="1400" dirty="0" err="1" smtClean="0"/>
              <a:t>Gorvachov</a:t>
            </a:r>
            <a:r>
              <a:rPr lang="es-CL" sz="1400" dirty="0" smtClean="0"/>
              <a:t>, ambos bandos sufrieron numerosas pérdidas. Estados Unidos perdió muchas vidas y, además, consumió enormes recursos económicos, y los principios democráticos en los que se fundamentaba la nación norteamericana corrieron peligro”.</a:t>
            </a:r>
          </a:p>
          <a:p>
            <a:pPr algn="just"/>
            <a:endParaRPr lang="es-CL" sz="1400" dirty="0" smtClean="0"/>
          </a:p>
          <a:p>
            <a:pPr algn="just"/>
            <a:r>
              <a:rPr lang="es-CL" sz="1400" dirty="0" smtClean="0"/>
              <a:t>Fuente: Ronald </a:t>
            </a:r>
            <a:r>
              <a:rPr lang="es-CL" sz="1400" dirty="0" err="1" smtClean="0"/>
              <a:t>Powaski</a:t>
            </a:r>
            <a:r>
              <a:rPr lang="es-CL" sz="1400" dirty="0" smtClean="0"/>
              <a:t>, La Guerra Fría, Estados Unidos y la Unión Soviética, 1917-1991, Editorial Crítica, Barcelona 2000. Página 9. (El autor de la obra es inglés)</a:t>
            </a:r>
            <a:endParaRPr lang="es-CL" sz="1400" b="1"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GUERRA FRIA"/>
          <p:cNvPicPr>
            <a:picLocks noChangeAspect="1" noChangeArrowheads="1"/>
          </p:cNvPicPr>
          <p:nvPr/>
        </p:nvPicPr>
        <p:blipFill>
          <a:blip r:embed="rId2" cstate="print">
            <a:lum bright="61000" contrast="-35000"/>
          </a:blip>
          <a:srcRect l="12469" b="3957"/>
          <a:stretch>
            <a:fillRect/>
          </a:stretch>
        </p:blipFill>
        <p:spPr bwMode="auto">
          <a:xfrm>
            <a:off x="3022468" y="1"/>
            <a:ext cx="6121532" cy="5877272"/>
          </a:xfrm>
          <a:prstGeom prst="rect">
            <a:avLst/>
          </a:prstGeom>
          <a:noFill/>
          <a:ln w="9525">
            <a:noFill/>
            <a:miter lim="800000"/>
            <a:headEnd/>
            <a:tailEnd/>
          </a:ln>
        </p:spPr>
      </p:pic>
      <p:sp>
        <p:nvSpPr>
          <p:cNvPr id="3" name="2 Marcador de contenido"/>
          <p:cNvSpPr>
            <a:spLocks noGrp="1"/>
          </p:cNvSpPr>
          <p:nvPr>
            <p:ph idx="1"/>
          </p:nvPr>
        </p:nvSpPr>
        <p:spPr>
          <a:xfrm>
            <a:off x="0" y="332656"/>
            <a:ext cx="4283968" cy="648072"/>
          </a:xfrm>
          <a:ln/>
        </p:spPr>
        <p:style>
          <a:lnRef idx="2">
            <a:schemeClr val="accent2"/>
          </a:lnRef>
          <a:fillRef idx="1">
            <a:schemeClr val="lt1"/>
          </a:fillRef>
          <a:effectRef idx="0">
            <a:schemeClr val="accent2"/>
          </a:effectRef>
          <a:fontRef idx="minor">
            <a:schemeClr val="dk1"/>
          </a:fontRef>
        </p:style>
        <p:txBody>
          <a:bodyPr/>
          <a:lstStyle/>
          <a:p>
            <a:pPr>
              <a:buNone/>
            </a:pPr>
            <a:r>
              <a:rPr lang="es-CL" b="1" dirty="0" smtClean="0"/>
              <a:t>¿Qué es la Guerra Fría?</a:t>
            </a:r>
            <a:endParaRPr lang="es-CL" b="1" dirty="0"/>
          </a:p>
        </p:txBody>
      </p:sp>
      <p:grpSp>
        <p:nvGrpSpPr>
          <p:cNvPr id="2"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3"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4"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5"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6"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7"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11" name="10 CuadroTexto"/>
          <p:cNvSpPr txBox="1"/>
          <p:nvPr/>
        </p:nvSpPr>
        <p:spPr>
          <a:xfrm>
            <a:off x="323528" y="1196752"/>
            <a:ext cx="8280920" cy="4708981"/>
          </a:xfrm>
          <a:prstGeom prst="rect">
            <a:avLst/>
          </a:prstGeom>
          <a:solidFill>
            <a:schemeClr val="bg1">
              <a:alpha val="66000"/>
            </a:schemeClr>
          </a:solidFill>
          <a:ln>
            <a:solidFill>
              <a:schemeClr val="tx1"/>
            </a:solidFill>
            <a:prstDash val="dashDot"/>
          </a:ln>
        </p:spPr>
        <p:txBody>
          <a:bodyPr wrap="square" rtlCol="0">
            <a:spAutoFit/>
          </a:bodyPr>
          <a:lstStyle/>
          <a:p>
            <a:pPr algn="just"/>
            <a:r>
              <a:rPr lang="es-CL" sz="2000" b="1" dirty="0" smtClean="0"/>
              <a:t>Documento Nº 6</a:t>
            </a:r>
          </a:p>
          <a:p>
            <a:pPr algn="just"/>
            <a:r>
              <a:rPr lang="es-CL" sz="2000" dirty="0" smtClean="0"/>
              <a:t>“La Guerra Fría presenta tres rasgos principales: una incompatibilidad total entre dos sistemas agrupados alrededor de dos ciudadelas, Estados Unidos, escudo del mundo occidental, y la URSS, defensora de las comunidades socialistas; una imposibilidad de desarrollar hasta el fin la lógica del conflicto, a partir del momento en que los dos sistemas centrales están equipados con armas nucleares; una propensión a utilizar estrategias indirectas para desestabilizar al otro. La Guerra Fría no desemboca, como los conflictos anteriores, en la eliminación del adversario (…)”</a:t>
            </a:r>
          </a:p>
          <a:p>
            <a:pPr algn="just"/>
            <a:endParaRPr lang="es-CL" sz="2000" dirty="0" smtClean="0"/>
          </a:p>
          <a:p>
            <a:pPr algn="just"/>
            <a:endParaRPr lang="es-CL" sz="2000" dirty="0" smtClean="0"/>
          </a:p>
          <a:p>
            <a:pPr algn="just"/>
            <a:r>
              <a:rPr lang="es-CL" sz="2000" dirty="0" smtClean="0"/>
              <a:t>Fuente: J. </a:t>
            </a:r>
            <a:r>
              <a:rPr lang="es-CL" sz="2000" dirty="0" err="1" smtClean="0"/>
              <a:t>Gonzáles</a:t>
            </a:r>
            <a:r>
              <a:rPr lang="es-CL" sz="2000" dirty="0" smtClean="0"/>
              <a:t>, Historia del mundo contemporáneo, Editorial </a:t>
            </a:r>
            <a:r>
              <a:rPr lang="es-CL" sz="2000" dirty="0" err="1" smtClean="0"/>
              <a:t>Edebe</a:t>
            </a:r>
            <a:r>
              <a:rPr lang="es-CL" sz="2000" dirty="0" smtClean="0"/>
              <a:t>, Barcelona 2001, página 235. (El</a:t>
            </a:r>
          </a:p>
          <a:p>
            <a:pPr algn="just"/>
            <a:r>
              <a:rPr lang="es-CL" sz="2000" dirty="0" smtClean="0"/>
              <a:t>autor es español)</a:t>
            </a:r>
            <a:endParaRPr lang="es-CL" sz="2000" b="1"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GUERRA FRIA"/>
          <p:cNvPicPr>
            <a:picLocks noChangeAspect="1" noChangeArrowheads="1"/>
          </p:cNvPicPr>
          <p:nvPr/>
        </p:nvPicPr>
        <p:blipFill>
          <a:blip r:embed="rId2" cstate="print">
            <a:lum bright="61000" contrast="-35000"/>
          </a:blip>
          <a:srcRect l="12469" b="3957"/>
          <a:stretch>
            <a:fillRect/>
          </a:stretch>
        </p:blipFill>
        <p:spPr bwMode="auto">
          <a:xfrm>
            <a:off x="3022468" y="1"/>
            <a:ext cx="6121532" cy="5877272"/>
          </a:xfrm>
          <a:prstGeom prst="rect">
            <a:avLst/>
          </a:prstGeom>
          <a:noFill/>
          <a:ln w="9525">
            <a:noFill/>
            <a:miter lim="800000"/>
            <a:headEnd/>
            <a:tailEnd/>
          </a:ln>
        </p:spPr>
      </p:pic>
      <p:sp>
        <p:nvSpPr>
          <p:cNvPr id="3" name="2 Marcador de contenido"/>
          <p:cNvSpPr>
            <a:spLocks noGrp="1"/>
          </p:cNvSpPr>
          <p:nvPr>
            <p:ph idx="1"/>
          </p:nvPr>
        </p:nvSpPr>
        <p:spPr>
          <a:xfrm>
            <a:off x="0" y="332656"/>
            <a:ext cx="4283968" cy="648072"/>
          </a:xfrm>
          <a:ln/>
        </p:spPr>
        <p:style>
          <a:lnRef idx="2">
            <a:schemeClr val="accent2"/>
          </a:lnRef>
          <a:fillRef idx="1">
            <a:schemeClr val="lt1"/>
          </a:fillRef>
          <a:effectRef idx="0">
            <a:schemeClr val="accent2"/>
          </a:effectRef>
          <a:fontRef idx="minor">
            <a:schemeClr val="dk1"/>
          </a:fontRef>
        </p:style>
        <p:txBody>
          <a:bodyPr/>
          <a:lstStyle/>
          <a:p>
            <a:pPr>
              <a:buNone/>
            </a:pPr>
            <a:r>
              <a:rPr lang="es-CL" b="1" dirty="0" smtClean="0"/>
              <a:t>¿Qué es la Guerra Fría?</a:t>
            </a:r>
            <a:endParaRPr lang="es-CL" b="1" dirty="0"/>
          </a:p>
        </p:txBody>
      </p:sp>
      <p:grpSp>
        <p:nvGrpSpPr>
          <p:cNvPr id="2"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3"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4"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5"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6"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7"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11" name="10 CuadroTexto"/>
          <p:cNvSpPr txBox="1"/>
          <p:nvPr/>
        </p:nvSpPr>
        <p:spPr>
          <a:xfrm>
            <a:off x="323528" y="1772816"/>
            <a:ext cx="8280920" cy="4093428"/>
          </a:xfrm>
          <a:prstGeom prst="rect">
            <a:avLst/>
          </a:prstGeom>
          <a:solidFill>
            <a:schemeClr val="bg1">
              <a:alpha val="66000"/>
            </a:schemeClr>
          </a:solidFill>
          <a:ln>
            <a:solidFill>
              <a:schemeClr val="tx1"/>
            </a:solidFill>
            <a:prstDash val="dashDot"/>
          </a:ln>
        </p:spPr>
        <p:txBody>
          <a:bodyPr wrap="square" rtlCol="0">
            <a:spAutoFit/>
          </a:bodyPr>
          <a:lstStyle/>
          <a:p>
            <a:pPr algn="just"/>
            <a:r>
              <a:rPr lang="es-CL" sz="2000" b="1" dirty="0" smtClean="0"/>
              <a:t>Documento 7:</a:t>
            </a:r>
          </a:p>
          <a:p>
            <a:pPr algn="just"/>
            <a:endParaRPr lang="es-CL" sz="2000" b="1" dirty="0" smtClean="0"/>
          </a:p>
          <a:p>
            <a:pPr algn="just"/>
            <a:r>
              <a:rPr lang="es-CL" sz="2000" dirty="0" smtClean="0"/>
              <a:t>La Guerra Fría fue un largo y complejo periodo, entre </a:t>
            </a:r>
            <a:r>
              <a:rPr lang="es-CL" sz="2000" b="1" dirty="0" smtClean="0"/>
              <a:t>1947 y 1991, que cambió la fisonomía de buena parte </a:t>
            </a:r>
            <a:r>
              <a:rPr lang="es-CL" sz="2000" dirty="0" smtClean="0"/>
              <a:t>del planeta. Se trata de un conflicto global de carácter económico, político, ideológico y cultural entre dos bloques antagónicos, liderados respectivamente, por Estados Unidos y por la URSS. La Guerra Fría mantuvo un estado permanente de tensión internacional; la confrontación este-oeste no fue directa, sino que se hizo a través de terceros países en zonas próximas a los límites de ambos bloques.</a:t>
            </a:r>
          </a:p>
          <a:p>
            <a:pPr algn="just"/>
            <a:endParaRPr lang="es-CL" sz="2000" dirty="0" smtClean="0"/>
          </a:p>
          <a:p>
            <a:pPr algn="just"/>
            <a:r>
              <a:rPr lang="es-CL" sz="2000" dirty="0" smtClean="0"/>
              <a:t>Fuente: Joaquín Prats, Historia del Mundo Contemporáneo, Editorial Anaya, Barcelona 2002. Página 303. (El autor es español)</a:t>
            </a:r>
            <a:endParaRPr lang="es-CL" sz="2000" b="1"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809328"/>
            <a:ext cx="8229600" cy="5860032"/>
          </a:xfrm>
          <a:solidFill>
            <a:schemeClr val="bg1"/>
          </a:solidFill>
        </p:spPr>
        <p:style>
          <a:lnRef idx="2">
            <a:schemeClr val="accent2"/>
          </a:lnRef>
          <a:fillRef idx="1">
            <a:schemeClr val="lt1"/>
          </a:fillRef>
          <a:effectRef idx="0">
            <a:schemeClr val="accent2"/>
          </a:effectRef>
          <a:fontRef idx="minor">
            <a:schemeClr val="dk1"/>
          </a:fontRef>
        </p:style>
        <p:txBody>
          <a:bodyPr/>
          <a:lstStyle/>
          <a:p>
            <a:pPr>
              <a:buNone/>
            </a:pPr>
            <a:r>
              <a:rPr lang="es-CL" sz="1600" b="1" dirty="0" smtClean="0">
                <a:latin typeface="Times New Roman"/>
              </a:rPr>
              <a:t>Documento: La Guerra Fría</a:t>
            </a:r>
          </a:p>
          <a:p>
            <a:r>
              <a:rPr lang="es-CL" sz="1600" dirty="0" smtClean="0">
                <a:latin typeface="Times New Roman"/>
              </a:rPr>
              <a:t>Los cuarenta y cinco años transcurridos entre la explosión de las bombas atómicas (1945) y el fin de la Unión soviética (1991) no constituyen un periodo de la historia homogéneo y único... Sin embargo, la historia de este periodo en su conjunto siguió un patrón único marcado por la peculiar situación internacional que lo dominó hasta la caída de la URSS: El enfrentamiento constante de las dos superpotencias surgidas de la segunda guerra mundial, la denominada Guerra Fría. “La guerra no consiste sólo en batallas, o en la acción de luchar sino que es un lapso de tiempo durante el cual la voluntad de entrar en combate es suficientemente conocida” (</a:t>
            </a:r>
            <a:r>
              <a:rPr lang="es-CL" sz="1600" dirty="0" err="1" smtClean="0">
                <a:latin typeface="Times New Roman"/>
              </a:rPr>
              <a:t>Hobbes</a:t>
            </a:r>
            <a:r>
              <a:rPr lang="es-CL" sz="1600" dirty="0" smtClean="0">
                <a:latin typeface="Times New Roman"/>
              </a:rPr>
              <a:t>, capítulo 13) La guerra fría entre Estados Unidos y la URSS fue un periodo de tiempo con esas características. Generaciones enteras crecieron bajo la amenaza de un conflicto nuclear global que, tal como creían muchos, podía estallar en cualquier momento y arrasar a la humanidad.  La singularidad e la guerra fría estribaba en que, objetivamente hablando, no había ningún peligro inminente de guerra mundial. Más aun: pese a la retórica apocalíptica de ambos bandos, sobre todo del lado norteamericano, los gobiernos de ambas superpotencias aceptaron el reparto global de fuerzas establecido al final de la segunda guerra mundial. La URSS dominaba o ejercía una influencia preponderante en una parte del globo: la zona ocupada por el ejército rojo y otras fuerzas armadas comunistas al final de la guerra, sin intentar extender más allá su esfera de influencia por la fuerza de las armas. Los Estados Unidos controlaban y dominaban el resto del mundo capitalista, además del hemisferio occidental y los océanos, asumiendo los restos de la vieja hegemonía imperial de las antiguas potencias coloniales. En contrapartida, no intervenían en la zona aceptada como hegemonía soviética… </a:t>
            </a:r>
            <a:r>
              <a:rPr lang="es-CL" sz="1600" b="1" dirty="0" smtClean="0"/>
              <a:t>Libro: </a:t>
            </a:r>
            <a:r>
              <a:rPr lang="es-CL" sz="1600" b="1" dirty="0" err="1" smtClean="0"/>
              <a:t>Hobsbawn</a:t>
            </a:r>
            <a:r>
              <a:rPr lang="es-CL" sz="1600" b="1" dirty="0" smtClean="0"/>
              <a:t>, Eric, Historia del Siglo XX, Editorial Crítica, Buenos Aires, 1998. Página 229-233</a:t>
            </a:r>
            <a:endParaRPr lang="es-CL" sz="1600" dirty="0" smtClean="0">
              <a:latin typeface="Times New Roman"/>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635080" cy="706090"/>
          </a:xfrm>
          <a:ln>
            <a:solidFill>
              <a:srgbClr val="C00000"/>
            </a:solidFill>
            <a:prstDash val="dashDot"/>
          </a:ln>
        </p:spPr>
        <p:txBody>
          <a:bodyPr/>
          <a:lstStyle/>
          <a:p>
            <a:r>
              <a:rPr lang="es-CL" sz="2800" b="1" dirty="0" smtClean="0"/>
              <a:t>Equilibrio estratégico mundial, 1960</a:t>
            </a:r>
            <a:endParaRPr lang="es-CL" sz="2800" b="1" dirty="0"/>
          </a:p>
        </p:txBody>
      </p:sp>
      <p:pic>
        <p:nvPicPr>
          <p:cNvPr id="4" name="Picture 2" descr="Sin título-7"/>
          <p:cNvPicPr>
            <a:picLocks noChangeAspect="1" noChangeArrowheads="1"/>
          </p:cNvPicPr>
          <p:nvPr/>
        </p:nvPicPr>
        <p:blipFill>
          <a:blip r:embed="rId2" cstate="print"/>
          <a:srcRect l="6688" t="18500" r="5121" b="9052"/>
          <a:stretch>
            <a:fillRect/>
          </a:stretch>
        </p:blipFill>
        <p:spPr bwMode="auto">
          <a:xfrm>
            <a:off x="467544" y="1124744"/>
            <a:ext cx="8064128" cy="4968528"/>
          </a:xfrm>
          <a:prstGeom prst="rect">
            <a:avLst/>
          </a:prstGeom>
          <a:noFill/>
          <a:ln w="9525">
            <a:noFill/>
            <a:miter lim="800000"/>
            <a:headEnd/>
            <a:tailEnd/>
          </a:ln>
        </p:spPr>
      </p:pic>
      <p:grpSp>
        <p:nvGrpSpPr>
          <p:cNvPr id="5" name="4 Grupo"/>
          <p:cNvGrpSpPr/>
          <p:nvPr/>
        </p:nvGrpSpPr>
        <p:grpSpPr>
          <a:xfrm>
            <a:off x="0" y="6209928"/>
            <a:ext cx="9144000" cy="648072"/>
            <a:chOff x="0" y="0"/>
            <a:chExt cx="9144000" cy="648072"/>
          </a:xfrm>
        </p:grpSpPr>
        <p:pic>
          <p:nvPicPr>
            <p:cNvPr id="6" name="Picture 3"/>
            <p:cNvPicPr>
              <a:picLocks noChangeAspect="1" noChangeArrowheads="1"/>
            </p:cNvPicPr>
            <p:nvPr/>
          </p:nvPicPr>
          <p:blipFill>
            <a:blip r:embed="rId3"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portadahaciaelfingf-interior.jpg"/>
            <p:cNvPicPr>
              <a:picLocks noChangeAspect="1"/>
            </p:cNvPicPr>
            <p:nvPr/>
          </p:nvPicPr>
          <p:blipFill>
            <a:blip r:embed="rId4"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7 Imagen" descr="CUBA.JPG"/>
            <p:cNvPicPr>
              <a:picLocks noChangeAspect="1"/>
            </p:cNvPicPr>
            <p:nvPr/>
          </p:nvPicPr>
          <p:blipFill>
            <a:blip r:embed="rId5"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4"/>
            <p:cNvPicPr>
              <a:picLocks noChangeAspect="1" noChangeArrowheads="1"/>
            </p:cNvPicPr>
            <p:nvPr/>
          </p:nvPicPr>
          <p:blipFill>
            <a:blip r:embed="rId6"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9 Imagen" descr="lenin-october-revolution.jpg"/>
            <p:cNvPicPr>
              <a:picLocks noChangeAspect="1"/>
            </p:cNvPicPr>
            <p:nvPr/>
          </p:nvPicPr>
          <p:blipFill>
            <a:blip r:embed="rId7"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779096" cy="850106"/>
          </a:xfrm>
        </p:spPr>
        <p:style>
          <a:lnRef idx="2">
            <a:schemeClr val="accent2"/>
          </a:lnRef>
          <a:fillRef idx="1">
            <a:schemeClr val="lt1"/>
          </a:fillRef>
          <a:effectRef idx="0">
            <a:schemeClr val="accent2"/>
          </a:effectRef>
          <a:fontRef idx="minor">
            <a:schemeClr val="dk1"/>
          </a:fontRef>
        </p:style>
        <p:txBody>
          <a:bodyPr/>
          <a:lstStyle/>
          <a:p>
            <a:pPr algn="l"/>
            <a:r>
              <a:rPr lang="es-CL" sz="3200" b="1" dirty="0" smtClean="0"/>
              <a:t>Elementos para configurar definición</a:t>
            </a:r>
            <a:endParaRPr lang="es-CL" sz="3200" b="1" dirty="0"/>
          </a:p>
        </p:txBody>
      </p:sp>
      <p:sp>
        <p:nvSpPr>
          <p:cNvPr id="3" name="2 Marcador de contenido"/>
          <p:cNvSpPr>
            <a:spLocks noGrp="1"/>
          </p:cNvSpPr>
          <p:nvPr>
            <p:ph idx="1"/>
          </p:nvPr>
        </p:nvSpPr>
        <p:spPr>
          <a:xfrm>
            <a:off x="457200" y="1600201"/>
            <a:ext cx="8229600" cy="4277072"/>
          </a:xfrm>
        </p:spPr>
        <p:style>
          <a:lnRef idx="2">
            <a:schemeClr val="accent1"/>
          </a:lnRef>
          <a:fillRef idx="1">
            <a:schemeClr val="lt1"/>
          </a:fillRef>
          <a:effectRef idx="0">
            <a:schemeClr val="accent1"/>
          </a:effectRef>
          <a:fontRef idx="minor">
            <a:schemeClr val="dk1"/>
          </a:fontRef>
        </p:style>
        <p:txBody>
          <a:bodyPr/>
          <a:lstStyle/>
          <a:p>
            <a:pPr marL="457200" indent="-457200">
              <a:spcBef>
                <a:spcPct val="50000"/>
              </a:spcBef>
              <a:buFontTx/>
              <a:buAutoNum type="arabicPeriod"/>
            </a:pPr>
            <a:r>
              <a:rPr lang="es-CL" sz="2400" dirty="0" smtClean="0"/>
              <a:t>Conflicto político, ideológico y psicológico suscitado entre las dos potencias vencedoras de la Segunda Guerra Mundial: EEUU y URSS.</a:t>
            </a:r>
          </a:p>
          <a:p>
            <a:pPr marL="457200" indent="-457200">
              <a:spcBef>
                <a:spcPct val="50000"/>
              </a:spcBef>
              <a:buFontTx/>
              <a:buAutoNum type="arabicPeriod"/>
            </a:pPr>
            <a:r>
              <a:rPr lang="es-CL" sz="2400" dirty="0" smtClean="0"/>
              <a:t>Se llama FRIA porque no hubo declaración de Guerra ni se enfrentaron directamente durante el desarrollo del conflicto.</a:t>
            </a:r>
          </a:p>
          <a:p>
            <a:pPr marL="457200" indent="-457200">
              <a:spcBef>
                <a:spcPct val="50000"/>
              </a:spcBef>
              <a:buFontTx/>
              <a:buAutoNum type="arabicPeriod"/>
            </a:pPr>
            <a:r>
              <a:rPr lang="es-CL" sz="2400" dirty="0" smtClean="0"/>
              <a:t>El conflicto se desarrolló a través de terceros países. Ejemplos: Corea, Vietnam, Afganistán, Cuba, Chile, etc.</a:t>
            </a:r>
          </a:p>
          <a:p>
            <a:pPr marL="457200" indent="-457200">
              <a:spcBef>
                <a:spcPct val="50000"/>
              </a:spcBef>
              <a:buFontTx/>
              <a:buAutoNum type="arabicPeriod"/>
            </a:pPr>
            <a:r>
              <a:rPr lang="es-CL" sz="2400" dirty="0" smtClean="0"/>
              <a:t>Cada una de estas superpotencias (EEUU y URSS) creó bloques de países a su alrededor sobre los cuales ejercían bastas influencias.</a:t>
            </a:r>
            <a:endParaRPr lang="es-ES" sz="2400" dirty="0" smtClean="0"/>
          </a:p>
          <a:p>
            <a:endParaRPr lang="es-CL" dirty="0"/>
          </a:p>
        </p:txBody>
      </p:sp>
      <p:grpSp>
        <p:nvGrpSpPr>
          <p:cNvPr id="4"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2"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3"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4"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5"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6"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851104" cy="922114"/>
          </a:xfrm>
        </p:spPr>
        <p:style>
          <a:lnRef idx="2">
            <a:schemeClr val="accent2"/>
          </a:lnRef>
          <a:fillRef idx="1">
            <a:schemeClr val="lt1"/>
          </a:fillRef>
          <a:effectRef idx="0">
            <a:schemeClr val="accent2"/>
          </a:effectRef>
          <a:fontRef idx="minor">
            <a:schemeClr val="dk1"/>
          </a:fontRef>
        </p:style>
        <p:txBody>
          <a:bodyPr/>
          <a:lstStyle/>
          <a:p>
            <a:r>
              <a:rPr lang="es-CL" sz="3200" b="1" dirty="0" smtClean="0"/>
              <a:t>¿Cuándo comenzó la Guerra Fría?</a:t>
            </a:r>
            <a:endParaRPr lang="es-CL" sz="3200" b="1" dirty="0"/>
          </a:p>
        </p:txBody>
      </p:sp>
      <p:grpSp>
        <p:nvGrpSpPr>
          <p:cNvPr id="4"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2"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3"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4"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5"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6"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15" name="Text Box 6"/>
          <p:cNvSpPr txBox="1">
            <a:spLocks noChangeArrowheads="1"/>
          </p:cNvSpPr>
          <p:nvPr/>
        </p:nvSpPr>
        <p:spPr bwMode="auto">
          <a:xfrm>
            <a:off x="5052864" y="1470572"/>
            <a:ext cx="3456384" cy="523220"/>
          </a:xfrm>
          <a:prstGeom prst="rect">
            <a:avLst/>
          </a:prstGeom>
          <a:solidFill>
            <a:srgbClr val="009900"/>
          </a:solidFill>
          <a:ln>
            <a:headEnd/>
            <a:tailEnd/>
          </a:ln>
        </p:spPr>
        <p:style>
          <a:lnRef idx="2">
            <a:schemeClr val="dk1"/>
          </a:lnRef>
          <a:fillRef idx="1">
            <a:schemeClr val="lt1"/>
          </a:fillRef>
          <a:effectRef idx="0">
            <a:schemeClr val="dk1"/>
          </a:effectRef>
          <a:fontRef idx="minor">
            <a:schemeClr val="dk1"/>
          </a:fontRef>
        </p:style>
        <p:txBody>
          <a:bodyPr wrap="square">
            <a:spAutoFit/>
          </a:bodyPr>
          <a:lstStyle/>
          <a:p>
            <a:pPr>
              <a:spcBef>
                <a:spcPct val="50000"/>
              </a:spcBef>
            </a:pPr>
            <a:r>
              <a:rPr lang="es-CL" sz="2800" b="1" dirty="0">
                <a:solidFill>
                  <a:schemeClr val="bg1"/>
                </a:solidFill>
              </a:rPr>
              <a:t>Revolución Rusa</a:t>
            </a:r>
            <a:endParaRPr lang="es-ES" sz="2800" b="1" dirty="0">
              <a:solidFill>
                <a:schemeClr val="bg1"/>
              </a:solidFill>
            </a:endParaRPr>
          </a:p>
        </p:txBody>
      </p:sp>
      <p:sp>
        <p:nvSpPr>
          <p:cNvPr id="16" name="Text Box 7"/>
          <p:cNvSpPr txBox="1">
            <a:spLocks noChangeArrowheads="1"/>
          </p:cNvSpPr>
          <p:nvPr/>
        </p:nvSpPr>
        <p:spPr bwMode="auto">
          <a:xfrm>
            <a:off x="5004048" y="3472555"/>
            <a:ext cx="3505200" cy="954107"/>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a:spAutoFit/>
          </a:bodyPr>
          <a:lstStyle/>
          <a:p>
            <a:pPr>
              <a:spcBef>
                <a:spcPct val="50000"/>
              </a:spcBef>
            </a:pPr>
            <a:r>
              <a:rPr lang="es-CL" sz="2800" b="1" dirty="0"/>
              <a:t>Discursos anti URSS y anti EEUU</a:t>
            </a:r>
            <a:endParaRPr lang="es-ES" sz="2800" b="1" dirty="0"/>
          </a:p>
        </p:txBody>
      </p:sp>
      <p:sp>
        <p:nvSpPr>
          <p:cNvPr id="17" name="Text Box 8"/>
          <p:cNvSpPr txBox="1">
            <a:spLocks noChangeArrowheads="1"/>
          </p:cNvSpPr>
          <p:nvPr/>
        </p:nvSpPr>
        <p:spPr bwMode="auto">
          <a:xfrm>
            <a:off x="5076056" y="2186861"/>
            <a:ext cx="3505200" cy="954107"/>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wrap="square">
            <a:spAutoFit/>
          </a:bodyPr>
          <a:lstStyle/>
          <a:p>
            <a:pPr>
              <a:spcBef>
                <a:spcPct val="50000"/>
              </a:spcBef>
            </a:pPr>
            <a:r>
              <a:rPr lang="es-CL" sz="2800" b="1" dirty="0"/>
              <a:t>Fin de la </a:t>
            </a:r>
            <a:r>
              <a:rPr lang="es-CL" sz="2800" b="1" dirty="0" smtClean="0"/>
              <a:t>2da. Guerra </a:t>
            </a:r>
            <a:r>
              <a:rPr lang="es-CL" sz="2800" b="1" dirty="0"/>
              <a:t>Mundial</a:t>
            </a:r>
            <a:endParaRPr lang="es-ES" sz="2800" b="1" dirty="0"/>
          </a:p>
        </p:txBody>
      </p:sp>
      <p:sp>
        <p:nvSpPr>
          <p:cNvPr id="20" name="Text Box 11"/>
          <p:cNvSpPr txBox="1">
            <a:spLocks noChangeArrowheads="1"/>
          </p:cNvSpPr>
          <p:nvPr/>
        </p:nvSpPr>
        <p:spPr bwMode="auto">
          <a:xfrm>
            <a:off x="5004048" y="4680718"/>
            <a:ext cx="3433192" cy="1384995"/>
          </a:xfrm>
          <a:prstGeom prst="rect">
            <a:avLst/>
          </a:prstGeom>
          <a:solidFill>
            <a:schemeClr val="bg1">
              <a:lumMod val="50000"/>
            </a:schemeClr>
          </a:solidFill>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spcBef>
                <a:spcPct val="50000"/>
              </a:spcBef>
            </a:pPr>
            <a:r>
              <a:rPr lang="es-CL" sz="2800" b="1" dirty="0">
                <a:solidFill>
                  <a:schemeClr val="bg1"/>
                </a:solidFill>
              </a:rPr>
              <a:t>Doctrina </a:t>
            </a:r>
            <a:r>
              <a:rPr lang="es-CL" sz="2800" b="1" dirty="0" smtClean="0">
                <a:solidFill>
                  <a:schemeClr val="bg1"/>
                </a:solidFill>
              </a:rPr>
              <a:t>Truman,   </a:t>
            </a:r>
            <a:r>
              <a:rPr lang="es-CL" sz="2800" b="1" dirty="0">
                <a:solidFill>
                  <a:schemeClr val="bg1"/>
                </a:solidFill>
              </a:rPr>
              <a:t>Plan </a:t>
            </a:r>
            <a:r>
              <a:rPr lang="es-CL" sz="2800" b="1" dirty="0" smtClean="0">
                <a:solidFill>
                  <a:schemeClr val="bg1"/>
                </a:solidFill>
              </a:rPr>
              <a:t>Marshall y Doctrina </a:t>
            </a:r>
            <a:r>
              <a:rPr lang="es-CL" sz="2800" b="1" dirty="0" err="1" smtClean="0">
                <a:solidFill>
                  <a:schemeClr val="bg1"/>
                </a:solidFill>
              </a:rPr>
              <a:t>Jdanov</a:t>
            </a:r>
            <a:endParaRPr lang="es-ES" sz="2800" b="1" dirty="0">
              <a:solidFill>
                <a:schemeClr val="bg1"/>
              </a:solidFill>
            </a:endParaRPr>
          </a:p>
        </p:txBody>
      </p:sp>
      <p:sp>
        <p:nvSpPr>
          <p:cNvPr id="21" name="20 Rectángulo redondeado"/>
          <p:cNvSpPr/>
          <p:nvPr/>
        </p:nvSpPr>
        <p:spPr>
          <a:xfrm>
            <a:off x="323528" y="1628800"/>
            <a:ext cx="2016224" cy="720080"/>
          </a:xfrm>
          <a:prstGeom prst="roundRect">
            <a:avLst/>
          </a:prstGeom>
          <a:solidFill>
            <a:srgbClr val="009900"/>
          </a:solidFill>
        </p:spPr>
        <p:style>
          <a:lnRef idx="2">
            <a:schemeClr val="dk1"/>
          </a:lnRef>
          <a:fillRef idx="1">
            <a:schemeClr val="lt1"/>
          </a:fillRef>
          <a:effectRef idx="0">
            <a:schemeClr val="dk1"/>
          </a:effectRef>
          <a:fontRef idx="minor">
            <a:schemeClr val="dk1"/>
          </a:fontRef>
        </p:style>
        <p:txBody>
          <a:bodyPr rtlCol="0" anchor="ctr"/>
          <a:lstStyle/>
          <a:p>
            <a:pPr algn="ctr"/>
            <a:r>
              <a:rPr lang="es-CL" sz="4000" b="1" dirty="0" smtClean="0">
                <a:solidFill>
                  <a:schemeClr val="bg1"/>
                </a:solidFill>
              </a:rPr>
              <a:t>1917</a:t>
            </a:r>
            <a:endParaRPr lang="es-CL" sz="4000" b="1" dirty="0">
              <a:solidFill>
                <a:schemeClr val="bg1"/>
              </a:solidFill>
            </a:endParaRPr>
          </a:p>
        </p:txBody>
      </p:sp>
      <p:sp>
        <p:nvSpPr>
          <p:cNvPr id="22" name="21 Rectángulo redondeado"/>
          <p:cNvSpPr/>
          <p:nvPr/>
        </p:nvSpPr>
        <p:spPr>
          <a:xfrm>
            <a:off x="323528" y="2636912"/>
            <a:ext cx="2016224" cy="72008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s-CL" sz="4000" b="1" dirty="0" smtClean="0"/>
              <a:t>1945</a:t>
            </a:r>
            <a:endParaRPr lang="es-CL" sz="4000" b="1" dirty="0"/>
          </a:p>
        </p:txBody>
      </p:sp>
      <p:sp>
        <p:nvSpPr>
          <p:cNvPr id="23" name="22 Rectángulo redondeado"/>
          <p:cNvSpPr/>
          <p:nvPr/>
        </p:nvSpPr>
        <p:spPr>
          <a:xfrm>
            <a:off x="323528" y="3861048"/>
            <a:ext cx="2016224" cy="72008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CL" sz="4000" b="1" dirty="0" smtClean="0"/>
              <a:t>1946</a:t>
            </a:r>
            <a:endParaRPr lang="es-CL" sz="4000" b="1" dirty="0"/>
          </a:p>
        </p:txBody>
      </p:sp>
      <p:sp>
        <p:nvSpPr>
          <p:cNvPr id="24" name="23 Rectángulo redondeado"/>
          <p:cNvSpPr/>
          <p:nvPr/>
        </p:nvSpPr>
        <p:spPr>
          <a:xfrm>
            <a:off x="323528" y="5013176"/>
            <a:ext cx="2016224" cy="720080"/>
          </a:xfrm>
          <a:prstGeom prst="round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4000" b="1" dirty="0" smtClean="0"/>
              <a:t>1947</a:t>
            </a:r>
            <a:endParaRPr lang="es-CL" sz="4000" b="1" dirty="0"/>
          </a:p>
        </p:txBody>
      </p:sp>
      <p:sp>
        <p:nvSpPr>
          <p:cNvPr id="25" name="24 Flecha derecha"/>
          <p:cNvSpPr/>
          <p:nvPr/>
        </p:nvSpPr>
        <p:spPr>
          <a:xfrm>
            <a:off x="2350824" y="1628800"/>
            <a:ext cx="2653224" cy="288032"/>
          </a:xfrm>
          <a:prstGeom prst="rightArrow">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6" name="25 Flecha derecha"/>
          <p:cNvSpPr/>
          <p:nvPr/>
        </p:nvSpPr>
        <p:spPr>
          <a:xfrm>
            <a:off x="2411760" y="2852936"/>
            <a:ext cx="2520280" cy="288032"/>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7" name="26 Flecha derecha"/>
          <p:cNvSpPr/>
          <p:nvPr/>
        </p:nvSpPr>
        <p:spPr>
          <a:xfrm>
            <a:off x="2411760" y="3933056"/>
            <a:ext cx="2520280" cy="288032"/>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8" name="27 Flecha derecha"/>
          <p:cNvSpPr/>
          <p:nvPr/>
        </p:nvSpPr>
        <p:spPr>
          <a:xfrm>
            <a:off x="2483768" y="5301208"/>
            <a:ext cx="2520280" cy="288032"/>
          </a:xfrm>
          <a:prstGeom prst="rightArrow">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9" name="WordArt 10"/>
          <p:cNvSpPr>
            <a:spLocks noChangeArrowheads="1" noChangeShapeType="1" noTextEdit="1"/>
          </p:cNvSpPr>
          <p:nvPr/>
        </p:nvSpPr>
        <p:spPr bwMode="auto">
          <a:xfrm>
            <a:off x="3059832" y="1268760"/>
            <a:ext cx="1296144" cy="4608512"/>
          </a:xfrm>
          <a:prstGeom prst="rect">
            <a:avLst/>
          </a:prstGeom>
        </p:spPr>
        <p:txBody>
          <a:bodyPr wrap="none" fromWordArt="1">
            <a:prstTxWarp prst="textDeflate">
              <a:avLst>
                <a:gd name="adj" fmla="val 3926"/>
              </a:avLst>
            </a:prstTxWarp>
          </a:bodyPr>
          <a:lstStyle/>
          <a:p>
            <a:pPr algn="ctr"/>
            <a:r>
              <a:rPr lang="es-CL" sz="9600" b="1" kern="10" dirty="0">
                <a:ln w="9525">
                  <a:solidFill>
                    <a:srgbClr val="000000"/>
                  </a:solidFill>
                  <a:round/>
                  <a:headEnd/>
                  <a:tailEnd/>
                </a:ln>
                <a:solidFill>
                  <a:srgbClr val="FFCC00"/>
                </a:solidFill>
                <a:effectLst>
                  <a:outerShdw dist="107763" dir="2700000" algn="ctr" rotWithShape="0">
                    <a:srgbClr val="868686">
                      <a:alpha val="50000"/>
                    </a:srgbClr>
                  </a:outerShdw>
                </a:effectLst>
                <a:latin typeface="Arial"/>
                <a:cs typeface="Arial"/>
              </a:rPr>
              <a: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l="32925" t="11438" r="32209" b="8829"/>
          <a:stretch>
            <a:fillRect/>
          </a:stretch>
        </p:blipFill>
        <p:spPr bwMode="auto">
          <a:xfrm>
            <a:off x="4068732" y="0"/>
            <a:ext cx="5075268" cy="65253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1026" descr="Caricatura de  Lenin"/>
          <p:cNvPicPr>
            <a:picLocks noChangeAspect="1" noChangeArrowheads="1"/>
          </p:cNvPicPr>
          <p:nvPr/>
        </p:nvPicPr>
        <p:blipFill>
          <a:blip r:embed="rId3" cstate="print"/>
          <a:srcRect/>
          <a:stretch>
            <a:fillRect/>
          </a:stretch>
        </p:blipFill>
        <p:spPr bwMode="auto">
          <a:xfrm>
            <a:off x="611560" y="1700808"/>
            <a:ext cx="3287713" cy="4800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3 Rectángulo redondeado"/>
          <p:cNvSpPr/>
          <p:nvPr/>
        </p:nvSpPr>
        <p:spPr>
          <a:xfrm>
            <a:off x="0" y="0"/>
            <a:ext cx="4572000" cy="1412776"/>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indent="268288">
              <a:buFont typeface="Arial" pitchFamily="34" charset="0"/>
              <a:buChar char="•"/>
            </a:pPr>
            <a:r>
              <a:rPr lang="es-CL" b="1" dirty="0" smtClean="0"/>
              <a:t>REVOLUCIÓN RUSA, 1917.</a:t>
            </a:r>
          </a:p>
          <a:p>
            <a:pPr indent="268288">
              <a:buFont typeface="Arial" pitchFamily="34" charset="0"/>
              <a:buChar char="•"/>
            </a:pPr>
            <a:r>
              <a:rPr lang="es-CL" sz="1600" b="1" dirty="0" smtClean="0"/>
              <a:t>Secretaría General de Lenin 1917-1924 (NEP)</a:t>
            </a:r>
          </a:p>
          <a:p>
            <a:pPr indent="268288">
              <a:buFont typeface="Arial" pitchFamily="34" charset="0"/>
              <a:buChar char="•"/>
            </a:pPr>
            <a:r>
              <a:rPr lang="es-CL" sz="1600" b="1" dirty="0" smtClean="0"/>
              <a:t>Secretaría General de Stalin 1924-1953 (Planes Quinquenales])</a:t>
            </a:r>
            <a:endParaRPr lang="es-CL" sz="16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l="32372" r="29722" b="954"/>
          <a:stretch>
            <a:fillRect/>
          </a:stretch>
        </p:blipFill>
        <p:spPr bwMode="auto">
          <a:xfrm>
            <a:off x="0" y="-243408"/>
            <a:ext cx="4264448" cy="6264696"/>
          </a:xfrm>
          <a:prstGeom prst="rect">
            <a:avLst/>
          </a:prstGeom>
          <a:noFill/>
          <a:ln w="9525">
            <a:noFill/>
            <a:miter lim="800000"/>
            <a:headEnd/>
            <a:tailEnd/>
          </a:ln>
        </p:spPr>
      </p:pic>
      <p:grpSp>
        <p:nvGrpSpPr>
          <p:cNvPr id="4"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3"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4"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5"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6"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7"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2" name="1 Título"/>
          <p:cNvSpPr>
            <a:spLocks noGrp="1"/>
          </p:cNvSpPr>
          <p:nvPr>
            <p:ph type="title"/>
          </p:nvPr>
        </p:nvSpPr>
        <p:spPr>
          <a:xfrm>
            <a:off x="4441700" y="4653136"/>
            <a:ext cx="4392488" cy="1556792"/>
          </a:xfrm>
          <a:solidFill>
            <a:schemeClr val="bg1"/>
          </a:solidFill>
          <a:ln>
            <a:solidFill>
              <a:srgbClr val="C00000"/>
            </a:solidFill>
          </a:ln>
        </p:spPr>
        <p:txBody>
          <a:bodyPr/>
          <a:lstStyle/>
          <a:p>
            <a:pPr algn="l"/>
            <a:r>
              <a:rPr lang="es-CL" sz="1800" b="1" dirty="0" smtClean="0"/>
              <a:t>El interés geopolítico y los cálculos de poder e intereses primaron a la hora de realizar el pacto. Olvidando momentáneamente diferencias ideológicas (Ver: </a:t>
            </a:r>
            <a:r>
              <a:rPr lang="es-CL" sz="1800" b="1" dirty="0" err="1" smtClean="0"/>
              <a:t>Kissinger</a:t>
            </a:r>
            <a:r>
              <a:rPr lang="es-CL" sz="1800" b="1" dirty="0" smtClean="0"/>
              <a:t>, Diplomacia)</a:t>
            </a:r>
            <a:endParaRPr lang="es-CL" sz="1800" b="1" dirty="0"/>
          </a:p>
        </p:txBody>
      </p:sp>
      <p:sp>
        <p:nvSpPr>
          <p:cNvPr id="3" name="2 Marcador de contenido"/>
          <p:cNvSpPr>
            <a:spLocks noGrp="1"/>
          </p:cNvSpPr>
          <p:nvPr>
            <p:ph idx="1"/>
          </p:nvPr>
        </p:nvSpPr>
        <p:spPr>
          <a:xfrm>
            <a:off x="179512" y="5661248"/>
            <a:ext cx="3898776" cy="720080"/>
          </a:xfrm>
          <a:solidFill>
            <a:schemeClr val="bg1"/>
          </a:solidFill>
          <a:ln>
            <a:solidFill>
              <a:srgbClr val="C00000"/>
            </a:solidFill>
          </a:ln>
        </p:spPr>
        <p:txBody>
          <a:bodyPr/>
          <a:lstStyle/>
          <a:p>
            <a:pPr marL="173038" indent="0" algn="just">
              <a:buNone/>
            </a:pPr>
            <a:r>
              <a:rPr lang="es-CL" sz="1800" b="1" dirty="0" smtClean="0"/>
              <a:t>Caricatura Árabe sobre el Pacto de no agresión Germano-Soviético</a:t>
            </a:r>
            <a:endParaRPr lang="es-CL" sz="1800" b="1" dirty="0"/>
          </a:p>
        </p:txBody>
      </p:sp>
      <p:pic>
        <p:nvPicPr>
          <p:cNvPr id="12" name="11 Imagen" descr="hitler-stalin-1939.jpg"/>
          <p:cNvPicPr>
            <a:picLocks noChangeAspect="1"/>
          </p:cNvPicPr>
          <p:nvPr/>
        </p:nvPicPr>
        <p:blipFill>
          <a:blip r:embed="rId8" cstate="print"/>
          <a:stretch>
            <a:fillRect/>
          </a:stretch>
        </p:blipFill>
        <p:spPr>
          <a:xfrm>
            <a:off x="4860032" y="476672"/>
            <a:ext cx="3657600" cy="3800475"/>
          </a:xfrm>
          <a:prstGeom prst="rect">
            <a:avLst/>
          </a:prstGeom>
        </p:spPr>
      </p:pic>
      <p:sp>
        <p:nvSpPr>
          <p:cNvPr id="11" name="10 Rectángulo redondeado"/>
          <p:cNvSpPr/>
          <p:nvPr/>
        </p:nvSpPr>
        <p:spPr>
          <a:xfrm>
            <a:off x="3491880" y="0"/>
            <a:ext cx="3240360" cy="836712"/>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CL" b="1" dirty="0" smtClean="0"/>
              <a:t>PACTO DE NO AGRESIÓN GERMANO-SOVIÉTICO 1939</a:t>
            </a:r>
            <a:endParaRPr lang="es-CL" b="1" dirty="0"/>
          </a:p>
        </p:txBody>
      </p:sp>
      <p:sp>
        <p:nvSpPr>
          <p:cNvPr id="13" name="12 Rectángulo redondeado"/>
          <p:cNvSpPr/>
          <p:nvPr/>
        </p:nvSpPr>
        <p:spPr>
          <a:xfrm>
            <a:off x="4474840" y="3485059"/>
            <a:ext cx="4427984" cy="79208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L" b="1" dirty="0" smtClean="0"/>
              <a:t>Caricatura publicado en un periódico británico: “cuanto durará esta unión”. 1939</a:t>
            </a:r>
            <a:endParaRPr lang="es-CL"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ussr0445"/>
          <p:cNvPicPr>
            <a:picLocks noChangeAspect="1" noChangeArrowheads="1"/>
          </p:cNvPicPr>
          <p:nvPr/>
        </p:nvPicPr>
        <p:blipFill>
          <a:blip r:embed="rId2" cstate="print"/>
          <a:srcRect/>
          <a:stretch>
            <a:fillRect/>
          </a:stretch>
        </p:blipFill>
        <p:spPr bwMode="auto">
          <a:xfrm>
            <a:off x="2669704" y="1268760"/>
            <a:ext cx="6474296" cy="48557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3" name="2 Grupo"/>
          <p:cNvGrpSpPr/>
          <p:nvPr/>
        </p:nvGrpSpPr>
        <p:grpSpPr>
          <a:xfrm>
            <a:off x="0" y="6209928"/>
            <a:ext cx="9144000" cy="648072"/>
            <a:chOff x="0" y="0"/>
            <a:chExt cx="9144000" cy="648072"/>
          </a:xfrm>
        </p:grpSpPr>
        <p:pic>
          <p:nvPicPr>
            <p:cNvPr id="4" name="Picture 3"/>
            <p:cNvPicPr>
              <a:picLocks noChangeAspect="1" noChangeArrowheads="1"/>
            </p:cNvPicPr>
            <p:nvPr/>
          </p:nvPicPr>
          <p:blipFill>
            <a:blip r:embed="rId3"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4 Imagen" descr="portadahaciaelfingf-interior.jpg"/>
            <p:cNvPicPr>
              <a:picLocks noChangeAspect="1"/>
            </p:cNvPicPr>
            <p:nvPr/>
          </p:nvPicPr>
          <p:blipFill>
            <a:blip r:embed="rId4"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CUBA.JPG"/>
            <p:cNvPicPr>
              <a:picLocks noChangeAspect="1"/>
            </p:cNvPicPr>
            <p:nvPr/>
          </p:nvPicPr>
          <p:blipFill>
            <a:blip r:embed="rId5"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4"/>
            <p:cNvPicPr>
              <a:picLocks noChangeAspect="1" noChangeArrowheads="1"/>
            </p:cNvPicPr>
            <p:nvPr/>
          </p:nvPicPr>
          <p:blipFill>
            <a:blip r:embed="rId6"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7 Imagen" descr="lenin-october-revolution.jpg"/>
            <p:cNvPicPr>
              <a:picLocks noChangeAspect="1"/>
            </p:cNvPicPr>
            <p:nvPr/>
          </p:nvPicPr>
          <p:blipFill>
            <a:blip r:embed="rId7"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9" name="8 Rectángulo redondeado"/>
          <p:cNvSpPr/>
          <p:nvPr/>
        </p:nvSpPr>
        <p:spPr>
          <a:xfrm>
            <a:off x="323528" y="188640"/>
            <a:ext cx="3744416" cy="1368152"/>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CL" sz="2800" b="1" dirty="0" smtClean="0"/>
              <a:t>Alianza anti Nazi: Inglaterra, URSS, EEUU</a:t>
            </a:r>
            <a:endParaRPr lang="es-CL" sz="28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ussr0158"/>
          <p:cNvPicPr>
            <a:picLocks noChangeAspect="1" noChangeArrowheads="1"/>
          </p:cNvPicPr>
          <p:nvPr/>
        </p:nvPicPr>
        <p:blipFill>
          <a:blip r:embed="rId2" cstate="print"/>
          <a:srcRect/>
          <a:stretch>
            <a:fillRect/>
          </a:stretch>
        </p:blipFill>
        <p:spPr bwMode="auto">
          <a:xfrm>
            <a:off x="762000" y="914400"/>
            <a:ext cx="3479800" cy="4762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3796" name="Picture 4" descr="ussr0328"/>
          <p:cNvPicPr>
            <a:picLocks noChangeAspect="1" noChangeArrowheads="1"/>
          </p:cNvPicPr>
          <p:nvPr/>
        </p:nvPicPr>
        <p:blipFill>
          <a:blip r:embed="rId3" cstate="print"/>
          <a:srcRect/>
          <a:stretch>
            <a:fillRect/>
          </a:stretch>
        </p:blipFill>
        <p:spPr bwMode="auto">
          <a:xfrm>
            <a:off x="5652120" y="908720"/>
            <a:ext cx="2998269" cy="42980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3797" name="Text Box 5"/>
          <p:cNvSpPr txBox="1">
            <a:spLocks noChangeArrowheads="1"/>
          </p:cNvSpPr>
          <p:nvPr/>
        </p:nvSpPr>
        <p:spPr bwMode="auto">
          <a:xfrm>
            <a:off x="5724128" y="5229200"/>
            <a:ext cx="3095377" cy="701675"/>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algn="ctr">
              <a:spcBef>
                <a:spcPct val="50000"/>
              </a:spcBef>
            </a:pPr>
            <a:r>
              <a:rPr lang="es-ES_tradnl" sz="2000" b="1" dirty="0"/>
              <a:t>Los países unidos venceremos al fascismo</a:t>
            </a:r>
          </a:p>
        </p:txBody>
      </p:sp>
      <p:grpSp>
        <p:nvGrpSpPr>
          <p:cNvPr id="5" name="4 Grupo"/>
          <p:cNvGrpSpPr/>
          <p:nvPr/>
        </p:nvGrpSpPr>
        <p:grpSpPr>
          <a:xfrm>
            <a:off x="0" y="6209928"/>
            <a:ext cx="9144000" cy="648072"/>
            <a:chOff x="0" y="0"/>
            <a:chExt cx="9144000" cy="648072"/>
          </a:xfrm>
        </p:grpSpPr>
        <p:pic>
          <p:nvPicPr>
            <p:cNvPr id="6" name="Picture 3"/>
            <p:cNvPicPr>
              <a:picLocks noChangeAspect="1" noChangeArrowheads="1"/>
            </p:cNvPicPr>
            <p:nvPr/>
          </p:nvPicPr>
          <p:blipFill>
            <a:blip r:embed="rId4"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portadahaciaelfingf-interior.jpg"/>
            <p:cNvPicPr>
              <a:picLocks noChangeAspect="1"/>
            </p:cNvPicPr>
            <p:nvPr/>
          </p:nvPicPr>
          <p:blipFill>
            <a:blip r:embed="rId5"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7 Imagen" descr="CUBA.JPG"/>
            <p:cNvPicPr>
              <a:picLocks noChangeAspect="1"/>
            </p:cNvPicPr>
            <p:nvPr/>
          </p:nvPicPr>
          <p:blipFill>
            <a:blip r:embed="rId6"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4"/>
            <p:cNvPicPr>
              <a:picLocks noChangeAspect="1" noChangeArrowheads="1"/>
            </p:cNvPicPr>
            <p:nvPr/>
          </p:nvPicPr>
          <p:blipFill>
            <a:blip r:embed="rId7"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9 Imagen" descr="lenin-october-revolution.jpg"/>
            <p:cNvPicPr>
              <a:picLocks noChangeAspect="1"/>
            </p:cNvPicPr>
            <p:nvPr/>
          </p:nvPicPr>
          <p:blipFill>
            <a:blip r:embed="rId8"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n título-3"/>
          <p:cNvPicPr>
            <a:picLocks noChangeAspect="1" noChangeArrowheads="1"/>
          </p:cNvPicPr>
          <p:nvPr/>
        </p:nvPicPr>
        <p:blipFill>
          <a:blip r:embed="rId2" cstate="print"/>
          <a:srcRect l="4323" t="13250" r="4323" b="10092"/>
          <a:stretch>
            <a:fillRect/>
          </a:stretch>
        </p:blipFill>
        <p:spPr bwMode="auto">
          <a:xfrm>
            <a:off x="0" y="0"/>
            <a:ext cx="8892480" cy="5257130"/>
          </a:xfrm>
          <a:prstGeom prst="rect">
            <a:avLst/>
          </a:prstGeom>
          <a:noFill/>
          <a:ln w="9525">
            <a:noFill/>
            <a:miter lim="800000"/>
            <a:headEnd/>
            <a:tailEnd/>
          </a:ln>
        </p:spPr>
      </p:pic>
      <p:sp>
        <p:nvSpPr>
          <p:cNvPr id="2" name="1 Título"/>
          <p:cNvSpPr>
            <a:spLocks noGrp="1"/>
          </p:cNvSpPr>
          <p:nvPr>
            <p:ph type="title"/>
          </p:nvPr>
        </p:nvSpPr>
        <p:spPr>
          <a:xfrm>
            <a:off x="395536" y="5373216"/>
            <a:ext cx="8219256" cy="1251520"/>
          </a:xfrm>
          <a:solidFill>
            <a:schemeClr val="bg1"/>
          </a:solidFill>
          <a:ln>
            <a:solidFill>
              <a:srgbClr val="C00000"/>
            </a:solidFill>
            <a:prstDash val="dash"/>
          </a:ln>
        </p:spPr>
        <p:txBody>
          <a:bodyPr/>
          <a:lstStyle/>
          <a:p>
            <a:pPr algn="just"/>
            <a:r>
              <a:rPr lang="es-CL" sz="1800" b="1" dirty="0" smtClean="0"/>
              <a:t>La Guerra Fría alcanza su máxima expresión  una vez que las dos principales potencias vencedoras se instalan en la cúspide del escenario internacional, quedando frente a frente en mitad del continente Europeo, allí hasta donde sus tropas habían logrado llegar en la arremetida contra las tropas nazis.</a:t>
            </a:r>
            <a:endParaRPr lang="es-CL" sz="18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4" descr="GUERRA FRIA"/>
          <p:cNvPicPr>
            <a:picLocks noChangeAspect="1" noChangeArrowheads="1"/>
          </p:cNvPicPr>
          <p:nvPr/>
        </p:nvPicPr>
        <p:blipFill>
          <a:blip r:embed="rId2" cstate="print">
            <a:lum bright="44000" contrast="-35000"/>
          </a:blip>
          <a:srcRect l="12469" b="3957"/>
          <a:stretch>
            <a:fillRect/>
          </a:stretch>
        </p:blipFill>
        <p:spPr bwMode="auto">
          <a:xfrm>
            <a:off x="-1080120" y="-747464"/>
            <a:ext cx="10224120" cy="8779138"/>
          </a:xfrm>
          <a:prstGeom prst="rect">
            <a:avLst/>
          </a:prstGeom>
          <a:noFill/>
          <a:ln w="9525">
            <a:noFill/>
            <a:miter lim="800000"/>
            <a:headEnd/>
            <a:tailEnd/>
          </a:ln>
        </p:spPr>
      </p:pic>
      <p:cxnSp>
        <p:nvCxnSpPr>
          <p:cNvPr id="57" name="56 Conector recto"/>
          <p:cNvCxnSpPr/>
          <p:nvPr/>
        </p:nvCxnSpPr>
        <p:spPr>
          <a:xfrm>
            <a:off x="2195736" y="4509120"/>
            <a:ext cx="36004" cy="1224136"/>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6" name="55 Conector recto"/>
          <p:cNvCxnSpPr/>
          <p:nvPr/>
        </p:nvCxnSpPr>
        <p:spPr>
          <a:xfrm>
            <a:off x="971600" y="4509120"/>
            <a:ext cx="252028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5" name="54 Conector recto de flecha"/>
          <p:cNvCxnSpPr/>
          <p:nvPr/>
        </p:nvCxnSpPr>
        <p:spPr>
          <a:xfrm flipH="1">
            <a:off x="6084168" y="5661248"/>
            <a:ext cx="1080120" cy="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9" name="48 Conector recto de flecha"/>
          <p:cNvCxnSpPr>
            <a:endCxn id="17" idx="1"/>
          </p:cNvCxnSpPr>
          <p:nvPr/>
        </p:nvCxnSpPr>
        <p:spPr>
          <a:xfrm flipV="1">
            <a:off x="2411760" y="5625244"/>
            <a:ext cx="1008112" cy="36004"/>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45 Conector recto"/>
          <p:cNvCxnSpPr/>
          <p:nvPr/>
        </p:nvCxnSpPr>
        <p:spPr>
          <a:xfrm>
            <a:off x="7164288" y="2708920"/>
            <a:ext cx="72008" cy="273630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22 Conector recto"/>
          <p:cNvCxnSpPr>
            <a:stCxn id="10" idx="2"/>
          </p:cNvCxnSpPr>
          <p:nvPr/>
        </p:nvCxnSpPr>
        <p:spPr>
          <a:xfrm>
            <a:off x="4211960" y="908720"/>
            <a:ext cx="0" cy="1584176"/>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27 Conector recto"/>
          <p:cNvCxnSpPr>
            <a:stCxn id="12" idx="2"/>
          </p:cNvCxnSpPr>
          <p:nvPr/>
        </p:nvCxnSpPr>
        <p:spPr>
          <a:xfrm>
            <a:off x="2159732" y="2780928"/>
            <a:ext cx="36004" cy="1224136"/>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4"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3"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4"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5"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6"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7"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10" name="9 Rectángulo redondeado"/>
          <p:cNvSpPr/>
          <p:nvPr/>
        </p:nvSpPr>
        <p:spPr>
          <a:xfrm>
            <a:off x="1403648" y="404664"/>
            <a:ext cx="5616624" cy="504056"/>
          </a:xfrm>
          <a:prstGeom prst="round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2000" b="1" dirty="0" smtClean="0"/>
              <a:t>UN MUNDO BIPOLAR: FORMACIÓN DE BLOQUES</a:t>
            </a:r>
            <a:endParaRPr lang="es-CL" sz="2000" b="1" dirty="0"/>
          </a:p>
        </p:txBody>
      </p:sp>
      <p:sp>
        <p:nvSpPr>
          <p:cNvPr id="11" name="10 Rectángulo redondeado"/>
          <p:cNvSpPr/>
          <p:nvPr/>
        </p:nvSpPr>
        <p:spPr>
          <a:xfrm>
            <a:off x="1763688" y="1196752"/>
            <a:ext cx="4896544" cy="648072"/>
          </a:xfrm>
          <a:prstGeom prst="round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2000" b="1" dirty="0" smtClean="0"/>
              <a:t>Ruptura de alianza URSS –EEUU</a:t>
            </a:r>
          </a:p>
          <a:p>
            <a:pPr algn="ctr"/>
            <a:r>
              <a:rPr lang="es-CL" sz="2000" b="1" dirty="0" smtClean="0"/>
              <a:t>Rivalidades ideológicas y políticas</a:t>
            </a:r>
            <a:endParaRPr lang="es-CL" sz="2000" b="1" dirty="0"/>
          </a:p>
        </p:txBody>
      </p:sp>
      <p:sp>
        <p:nvSpPr>
          <p:cNvPr id="12" name="11 Rectángulo redondeado"/>
          <p:cNvSpPr/>
          <p:nvPr/>
        </p:nvSpPr>
        <p:spPr>
          <a:xfrm>
            <a:off x="1259632" y="2204864"/>
            <a:ext cx="1800200"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b="1" dirty="0" smtClean="0"/>
              <a:t>EEUU</a:t>
            </a:r>
          </a:p>
          <a:p>
            <a:pPr algn="ctr"/>
            <a:r>
              <a:rPr lang="es-CL" b="1" dirty="0" smtClean="0"/>
              <a:t>(Capitalismo)</a:t>
            </a:r>
            <a:endParaRPr lang="es-CL" b="1" dirty="0"/>
          </a:p>
        </p:txBody>
      </p:sp>
      <p:sp>
        <p:nvSpPr>
          <p:cNvPr id="13" name="12 Rectángulo redondeado"/>
          <p:cNvSpPr/>
          <p:nvPr/>
        </p:nvSpPr>
        <p:spPr>
          <a:xfrm>
            <a:off x="6228184" y="2132856"/>
            <a:ext cx="1800200" cy="648072"/>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CL" b="1" dirty="0" smtClean="0"/>
              <a:t>URSS</a:t>
            </a:r>
          </a:p>
          <a:p>
            <a:pPr algn="ctr"/>
            <a:r>
              <a:rPr lang="es-CL" b="1" dirty="0" smtClean="0"/>
              <a:t>(Comunismo)</a:t>
            </a:r>
            <a:endParaRPr lang="es-CL" b="1" dirty="0"/>
          </a:p>
        </p:txBody>
      </p:sp>
      <p:sp>
        <p:nvSpPr>
          <p:cNvPr id="14" name="13 Rectángulo redondeado"/>
          <p:cNvSpPr/>
          <p:nvPr/>
        </p:nvSpPr>
        <p:spPr>
          <a:xfrm>
            <a:off x="1187624" y="3140968"/>
            <a:ext cx="1944216"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b="1" dirty="0" smtClean="0"/>
              <a:t>Iniciativas norteamericanas</a:t>
            </a:r>
            <a:endParaRPr lang="es-CL" b="1" dirty="0"/>
          </a:p>
        </p:txBody>
      </p:sp>
      <p:sp>
        <p:nvSpPr>
          <p:cNvPr id="15" name="14 Rectángulo redondeado"/>
          <p:cNvSpPr/>
          <p:nvPr/>
        </p:nvSpPr>
        <p:spPr>
          <a:xfrm>
            <a:off x="0" y="4293096"/>
            <a:ext cx="1944216"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b="1" dirty="0" smtClean="0"/>
              <a:t>Doctrina Truman</a:t>
            </a:r>
          </a:p>
          <a:p>
            <a:pPr algn="ctr"/>
            <a:r>
              <a:rPr lang="es-CL" b="1" dirty="0" smtClean="0"/>
              <a:t>1947</a:t>
            </a:r>
            <a:endParaRPr lang="es-CL" b="1" dirty="0"/>
          </a:p>
        </p:txBody>
      </p:sp>
      <p:sp>
        <p:nvSpPr>
          <p:cNvPr id="16" name="15 Rectángulo redondeado"/>
          <p:cNvSpPr/>
          <p:nvPr/>
        </p:nvSpPr>
        <p:spPr>
          <a:xfrm>
            <a:off x="2483768" y="4293096"/>
            <a:ext cx="1944216"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b="1" dirty="0" smtClean="0"/>
              <a:t>Plan Marshall</a:t>
            </a:r>
          </a:p>
          <a:p>
            <a:pPr algn="ctr"/>
            <a:r>
              <a:rPr lang="es-CL" b="1" dirty="0" smtClean="0"/>
              <a:t>1947</a:t>
            </a:r>
            <a:endParaRPr lang="es-CL" b="1" dirty="0"/>
          </a:p>
        </p:txBody>
      </p:sp>
      <p:sp>
        <p:nvSpPr>
          <p:cNvPr id="17" name="16 Rectángulo redondeado"/>
          <p:cNvSpPr/>
          <p:nvPr/>
        </p:nvSpPr>
        <p:spPr>
          <a:xfrm>
            <a:off x="3419872" y="5157192"/>
            <a:ext cx="2664296" cy="936104"/>
          </a:xfrm>
          <a:prstGeom prst="round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2000" b="1" dirty="0" smtClean="0"/>
              <a:t>Formación de bloques (Este-Oeste) y carrera de armamento.</a:t>
            </a:r>
            <a:endParaRPr lang="es-CL" sz="2000" b="1" dirty="0"/>
          </a:p>
        </p:txBody>
      </p:sp>
      <p:sp>
        <p:nvSpPr>
          <p:cNvPr id="18" name="17 Rectángulo redondeado"/>
          <p:cNvSpPr/>
          <p:nvPr/>
        </p:nvSpPr>
        <p:spPr>
          <a:xfrm>
            <a:off x="827584" y="5301208"/>
            <a:ext cx="1944216"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b="1" dirty="0" smtClean="0"/>
              <a:t>OTAN</a:t>
            </a:r>
          </a:p>
          <a:p>
            <a:pPr algn="ctr"/>
            <a:r>
              <a:rPr lang="es-CL" b="1" dirty="0" smtClean="0"/>
              <a:t>1949</a:t>
            </a:r>
            <a:endParaRPr lang="es-CL" b="1" dirty="0"/>
          </a:p>
        </p:txBody>
      </p:sp>
      <p:sp>
        <p:nvSpPr>
          <p:cNvPr id="19" name="18 Rectángulo redondeado"/>
          <p:cNvSpPr/>
          <p:nvPr/>
        </p:nvSpPr>
        <p:spPr>
          <a:xfrm>
            <a:off x="6444208" y="5301208"/>
            <a:ext cx="1944216" cy="72008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CL" b="1" dirty="0" smtClean="0"/>
              <a:t>Pacto de Varsovia</a:t>
            </a:r>
          </a:p>
          <a:p>
            <a:pPr algn="ctr"/>
            <a:r>
              <a:rPr lang="es-CL" b="1" dirty="0" smtClean="0"/>
              <a:t>1955</a:t>
            </a:r>
            <a:endParaRPr lang="es-CL" b="1" dirty="0"/>
          </a:p>
        </p:txBody>
      </p:sp>
      <p:sp>
        <p:nvSpPr>
          <p:cNvPr id="20" name="19 Rectángulo redondeado"/>
          <p:cNvSpPr/>
          <p:nvPr/>
        </p:nvSpPr>
        <p:spPr>
          <a:xfrm>
            <a:off x="6372200" y="3068960"/>
            <a:ext cx="1584176" cy="576064"/>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CL" b="1" dirty="0" smtClean="0"/>
              <a:t>Iniciativa Soviética</a:t>
            </a:r>
            <a:endParaRPr lang="es-CL" b="1" dirty="0"/>
          </a:p>
        </p:txBody>
      </p:sp>
      <p:sp>
        <p:nvSpPr>
          <p:cNvPr id="21" name="20 Rectángulo redondeado"/>
          <p:cNvSpPr/>
          <p:nvPr/>
        </p:nvSpPr>
        <p:spPr>
          <a:xfrm>
            <a:off x="6300192" y="4005064"/>
            <a:ext cx="1944216" cy="648072"/>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CL" b="1" dirty="0" smtClean="0"/>
              <a:t>Sovietización del Este de Europa</a:t>
            </a:r>
            <a:endParaRPr lang="es-CL" b="1" dirty="0"/>
          </a:p>
        </p:txBody>
      </p:sp>
      <p:cxnSp>
        <p:nvCxnSpPr>
          <p:cNvPr id="32" name="31 Conector recto"/>
          <p:cNvCxnSpPr/>
          <p:nvPr/>
        </p:nvCxnSpPr>
        <p:spPr>
          <a:xfrm>
            <a:off x="827584" y="4005064"/>
            <a:ext cx="0" cy="288032"/>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3" name="32 Conector recto"/>
          <p:cNvCxnSpPr/>
          <p:nvPr/>
        </p:nvCxnSpPr>
        <p:spPr>
          <a:xfrm>
            <a:off x="3347864" y="4005064"/>
            <a:ext cx="0" cy="288032"/>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34 Conector recto de flecha"/>
          <p:cNvCxnSpPr/>
          <p:nvPr/>
        </p:nvCxnSpPr>
        <p:spPr>
          <a:xfrm flipH="1">
            <a:off x="3131840" y="2492896"/>
            <a:ext cx="1080120" cy="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35 Conector recto de flecha"/>
          <p:cNvCxnSpPr/>
          <p:nvPr/>
        </p:nvCxnSpPr>
        <p:spPr>
          <a:xfrm>
            <a:off x="4211960" y="2492896"/>
            <a:ext cx="1944216" cy="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38 Conector recto"/>
          <p:cNvCxnSpPr/>
          <p:nvPr/>
        </p:nvCxnSpPr>
        <p:spPr>
          <a:xfrm>
            <a:off x="827584" y="4005064"/>
            <a:ext cx="252028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l="60044" t="53765" r="32208" b="33438"/>
          <a:stretch>
            <a:fillRect/>
          </a:stretch>
        </p:blipFill>
        <p:spPr bwMode="auto">
          <a:xfrm>
            <a:off x="539552" y="1484784"/>
            <a:ext cx="1395847" cy="12961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4 Rectángulo redondeado"/>
          <p:cNvSpPr/>
          <p:nvPr/>
        </p:nvSpPr>
        <p:spPr>
          <a:xfrm>
            <a:off x="1979712" y="1412776"/>
            <a:ext cx="6480720" cy="1368152"/>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just"/>
            <a:r>
              <a:rPr lang="es-CL" sz="1600" b="1" dirty="0" smtClean="0"/>
              <a:t>JOSÉ STALIN. En febrero de 1946, Stalin pronunció duros discursos en Moscú en el que no dudó en afirmar que el capitalismo y el comunismo eran “incompatibles” y que la URSS debía prepararse para un período de rearme, según su análisis la próxima guerra era inevitable.</a:t>
            </a:r>
            <a:endParaRPr lang="es-CL" sz="1600" b="1" dirty="0"/>
          </a:p>
        </p:txBody>
      </p:sp>
      <p:grpSp>
        <p:nvGrpSpPr>
          <p:cNvPr id="6" name="5 Grupo"/>
          <p:cNvGrpSpPr/>
          <p:nvPr/>
        </p:nvGrpSpPr>
        <p:grpSpPr>
          <a:xfrm>
            <a:off x="0" y="6209928"/>
            <a:ext cx="9144000" cy="648072"/>
            <a:chOff x="0" y="0"/>
            <a:chExt cx="9144000" cy="648072"/>
          </a:xfrm>
        </p:grpSpPr>
        <p:pic>
          <p:nvPicPr>
            <p:cNvPr id="7" name="Picture 3"/>
            <p:cNvPicPr>
              <a:picLocks noChangeAspect="1" noChangeArrowheads="1"/>
            </p:cNvPicPr>
            <p:nvPr/>
          </p:nvPicPr>
          <p:blipFill>
            <a:blip r:embed="rId3"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7 Imagen" descr="portadahaciaelfingf-interior.jpg"/>
            <p:cNvPicPr>
              <a:picLocks noChangeAspect="1"/>
            </p:cNvPicPr>
            <p:nvPr/>
          </p:nvPicPr>
          <p:blipFill>
            <a:blip r:embed="rId4"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CUBA.JPG"/>
            <p:cNvPicPr>
              <a:picLocks noChangeAspect="1"/>
            </p:cNvPicPr>
            <p:nvPr/>
          </p:nvPicPr>
          <p:blipFill>
            <a:blip r:embed="rId5"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4"/>
            <p:cNvPicPr>
              <a:picLocks noChangeAspect="1" noChangeArrowheads="1"/>
            </p:cNvPicPr>
            <p:nvPr/>
          </p:nvPicPr>
          <p:blipFill>
            <a:blip r:embed="rId6"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10 Imagen" descr="lenin-october-revolution.jpg"/>
            <p:cNvPicPr>
              <a:picLocks noChangeAspect="1"/>
            </p:cNvPicPr>
            <p:nvPr/>
          </p:nvPicPr>
          <p:blipFill>
            <a:blip r:embed="rId7"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pic>
        <p:nvPicPr>
          <p:cNvPr id="3075" name="Picture 3"/>
          <p:cNvPicPr>
            <a:picLocks noChangeAspect="1" noChangeArrowheads="1"/>
          </p:cNvPicPr>
          <p:nvPr/>
        </p:nvPicPr>
        <p:blipFill>
          <a:blip r:embed="rId8" cstate="print"/>
          <a:srcRect l="60044" t="36047" r="32761" b="49188"/>
          <a:stretch>
            <a:fillRect/>
          </a:stretch>
        </p:blipFill>
        <p:spPr bwMode="auto">
          <a:xfrm>
            <a:off x="539552" y="4365104"/>
            <a:ext cx="1440160" cy="16617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 name="12 Rectángulo redondeado"/>
          <p:cNvSpPr/>
          <p:nvPr/>
        </p:nvSpPr>
        <p:spPr>
          <a:xfrm>
            <a:off x="1979712" y="4509120"/>
            <a:ext cx="6624736" cy="1656184"/>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just"/>
            <a:r>
              <a:rPr lang="es-CL" sz="1600" b="1" dirty="0" smtClean="0"/>
              <a:t>WINSTON CHURCHILL. El 5 de marzo de 1946 visitó los EE.UU. y pronunció un célebre discurso en la universidad de </a:t>
            </a:r>
            <a:r>
              <a:rPr lang="es-CL" sz="1600" b="1" dirty="0" err="1" smtClean="0"/>
              <a:t>Fulton</a:t>
            </a:r>
            <a:r>
              <a:rPr lang="es-CL" sz="1600" b="1" dirty="0" smtClean="0"/>
              <a:t>, en el estado de Missouri. En su discurso, Churchill consagró la expresión “telón de hierro” para referirse a la frontera que separaba a la Europa dominada por el ejército soviético de la Europa ocupada por los países occidentales.</a:t>
            </a:r>
            <a:endParaRPr lang="es-CL" sz="1600" b="1" dirty="0"/>
          </a:p>
        </p:txBody>
      </p:sp>
      <p:sp>
        <p:nvSpPr>
          <p:cNvPr id="14" name="13 Rectángulo redondeado"/>
          <p:cNvSpPr/>
          <p:nvPr/>
        </p:nvSpPr>
        <p:spPr>
          <a:xfrm>
            <a:off x="323528" y="188640"/>
            <a:ext cx="3888432" cy="1008112"/>
          </a:xfrm>
          <a:prstGeom prst="roundRect">
            <a:avLst/>
          </a:prstGeom>
          <a:solidFill>
            <a:schemeClr val="accent3">
              <a:lumMod val="50000"/>
            </a:schemeClr>
          </a:solidFill>
        </p:spPr>
        <p:style>
          <a:lnRef idx="3">
            <a:schemeClr val="lt1"/>
          </a:lnRef>
          <a:fillRef idx="1">
            <a:schemeClr val="dk1"/>
          </a:fillRef>
          <a:effectRef idx="1">
            <a:schemeClr val="dk1"/>
          </a:effectRef>
          <a:fontRef idx="minor">
            <a:schemeClr val="lt1"/>
          </a:fontRef>
        </p:style>
        <p:txBody>
          <a:bodyPr rtlCol="0" anchor="ctr"/>
          <a:lstStyle/>
          <a:p>
            <a:r>
              <a:rPr lang="es-CL" sz="2800" b="1" dirty="0" smtClean="0"/>
              <a:t>Fin del entendimiento…  discursos agresivos…</a:t>
            </a:r>
            <a:endParaRPr lang="es-CL" sz="2800" b="1" dirty="0"/>
          </a:p>
        </p:txBody>
      </p:sp>
      <p:pic>
        <p:nvPicPr>
          <p:cNvPr id="3076" name="Picture 4"/>
          <p:cNvPicPr>
            <a:picLocks noChangeAspect="1" noChangeArrowheads="1"/>
          </p:cNvPicPr>
          <p:nvPr/>
        </p:nvPicPr>
        <p:blipFill>
          <a:blip r:embed="rId9" cstate="print"/>
          <a:srcRect l="60044" t="57703" r="31655" b="25563"/>
          <a:stretch>
            <a:fillRect/>
          </a:stretch>
        </p:blipFill>
        <p:spPr bwMode="auto">
          <a:xfrm>
            <a:off x="467544" y="2852936"/>
            <a:ext cx="1512168" cy="12241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 name="15 Rectángulo redondeado"/>
          <p:cNvSpPr/>
          <p:nvPr/>
        </p:nvSpPr>
        <p:spPr>
          <a:xfrm>
            <a:off x="1979712" y="2852936"/>
            <a:ext cx="6624736" cy="1368152"/>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just"/>
            <a:r>
              <a:rPr lang="es-CL" sz="1600" b="1" dirty="0" smtClean="0"/>
              <a:t>GEROGE KENNAN. Diplomático norteamericano en Moscú desde 1933.  Le piden explicar por qué Stalin se niega a firmar acuerdos al Banco Mundial y Fondo Monetario internacional. </a:t>
            </a:r>
            <a:r>
              <a:rPr lang="es-CL" sz="1600" b="1" dirty="0" err="1" smtClean="0"/>
              <a:t>Kennan</a:t>
            </a:r>
            <a:r>
              <a:rPr lang="es-CL" sz="1600" b="1" dirty="0" smtClean="0"/>
              <a:t> responde con el telegrama largo  “orígenes del comportamiento soviético”</a:t>
            </a:r>
            <a:endParaRPr lang="es-CL" sz="16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923112" cy="778098"/>
          </a:xfrm>
        </p:spPr>
        <p:style>
          <a:lnRef idx="2">
            <a:schemeClr val="accent2"/>
          </a:lnRef>
          <a:fillRef idx="1">
            <a:schemeClr val="lt1"/>
          </a:fillRef>
          <a:effectRef idx="0">
            <a:schemeClr val="accent2"/>
          </a:effectRef>
          <a:fontRef idx="minor">
            <a:schemeClr val="dk1"/>
          </a:fontRef>
        </p:style>
        <p:txBody>
          <a:bodyPr/>
          <a:lstStyle/>
          <a:p>
            <a:r>
              <a:rPr lang="es-CL" sz="3200" b="1" dirty="0" smtClean="0"/>
              <a:t>EJEMPLO: REFELEXIONES G. KENNAN</a:t>
            </a:r>
            <a:endParaRPr lang="es-CL" sz="3200" b="1" dirty="0"/>
          </a:p>
        </p:txBody>
      </p:sp>
      <p:sp>
        <p:nvSpPr>
          <p:cNvPr id="3" name="2 Marcador de contenido"/>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r>
              <a:rPr lang="es-CL" sz="1800" dirty="0" smtClean="0"/>
              <a:t>“</a:t>
            </a:r>
            <a:r>
              <a:rPr lang="es-CL" sz="1800" i="1" dirty="0" smtClean="0"/>
              <a:t>Me llena de impaciencia y disgusto esta ingenuidad. Durante dos años he estado tratando de persuadir a la gente de Washington de que el régimen de Stalin es el mismo que conocimos antes de la guerra, el mismo que realizó las purgas, el mismo que concluyó el pacto de no-agresión con los nazis; De que sus líderes no son nuestros amigos. He tratando de persuadir a Washington de que los sueños de una feliz colaboración con este régimen en la posguerra son enteramente irreales; de que nuestro problema es más profundo que eso; de que Stalin y sus socios están ahora fascinados con sus recientes éxitos militares y políticos y creen ver perspectivas favorables para la extensión de su influencia política por toda Europa, mediante tácticas de infiltración y subversión. Sostengo que mientras no dejen de lado estas esperanzas de color rosa será inútil suponer que participarán en planes idealistas para la colaboración mundial bajo nuestro liderazgo, sobre todo en áreas tales como las de economía y finanzas, donde sus compromisos ideológicos son enteramente diferentes de los nuestros”.</a:t>
            </a:r>
            <a:endParaRPr lang="es-CL" sz="1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4 Grupo"/>
          <p:cNvGrpSpPr/>
          <p:nvPr/>
        </p:nvGrpSpPr>
        <p:grpSpPr>
          <a:xfrm>
            <a:off x="0" y="6209928"/>
            <a:ext cx="9144000" cy="648072"/>
            <a:chOff x="0" y="0"/>
            <a:chExt cx="9144000" cy="648072"/>
          </a:xfrm>
        </p:grpSpPr>
        <p:pic>
          <p:nvPicPr>
            <p:cNvPr id="6" name="Picture 3"/>
            <p:cNvPicPr>
              <a:picLocks noChangeAspect="1" noChangeArrowheads="1"/>
            </p:cNvPicPr>
            <p:nvPr/>
          </p:nvPicPr>
          <p:blipFill>
            <a:blip r:embed="rId2"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portadahaciaelfingf-interior.jpg"/>
            <p:cNvPicPr>
              <a:picLocks noChangeAspect="1"/>
            </p:cNvPicPr>
            <p:nvPr/>
          </p:nvPicPr>
          <p:blipFill>
            <a:blip r:embed="rId3"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7 Imagen" descr="CUBA.JPG"/>
            <p:cNvPicPr>
              <a:picLocks noChangeAspect="1"/>
            </p:cNvPicPr>
            <p:nvPr/>
          </p:nvPicPr>
          <p:blipFill>
            <a:blip r:embed="rId4"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4"/>
            <p:cNvPicPr>
              <a:picLocks noChangeAspect="1" noChangeArrowheads="1"/>
            </p:cNvPicPr>
            <p:nvPr/>
          </p:nvPicPr>
          <p:blipFill>
            <a:blip r:embed="rId5"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9 Imagen" descr="lenin-october-revolution.jpg"/>
            <p:cNvPicPr>
              <a:picLocks noChangeAspect="1"/>
            </p:cNvPicPr>
            <p:nvPr/>
          </p:nvPicPr>
          <p:blipFill>
            <a:blip r:embed="rId6"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2" name="1 Título"/>
          <p:cNvSpPr>
            <a:spLocks noGrp="1"/>
          </p:cNvSpPr>
          <p:nvPr>
            <p:ph type="title"/>
          </p:nvPr>
        </p:nvSpPr>
        <p:spPr/>
        <p:txBody>
          <a:bodyPr/>
          <a:lstStyle/>
          <a:p>
            <a:endParaRPr lang="es-CL"/>
          </a:p>
        </p:txBody>
      </p:sp>
      <p:sp>
        <p:nvSpPr>
          <p:cNvPr id="3" name="2 Marcador de contenido"/>
          <p:cNvSpPr>
            <a:spLocks noGrp="1"/>
          </p:cNvSpPr>
          <p:nvPr>
            <p:ph idx="1"/>
          </p:nvPr>
        </p:nvSpPr>
        <p:spPr/>
        <p:txBody>
          <a:bodyPr/>
          <a:lstStyle/>
          <a:p>
            <a:endParaRPr lang="es-CL" dirty="0"/>
          </a:p>
        </p:txBody>
      </p:sp>
      <p:pic>
        <p:nvPicPr>
          <p:cNvPr id="1026" name="Picture 2"/>
          <p:cNvPicPr>
            <a:picLocks noChangeAspect="1" noChangeArrowheads="1"/>
          </p:cNvPicPr>
          <p:nvPr/>
        </p:nvPicPr>
        <p:blipFill>
          <a:blip r:embed="rId7" cstate="print"/>
          <a:srcRect l="26838" t="14391" r="19479" b="9813"/>
          <a:stretch>
            <a:fillRect/>
          </a:stretch>
        </p:blipFill>
        <p:spPr bwMode="auto">
          <a:xfrm>
            <a:off x="0" y="0"/>
            <a:ext cx="8280920" cy="6573514"/>
          </a:xfrm>
          <a:prstGeom prst="rect">
            <a:avLst/>
          </a:prstGeom>
          <a:noFill/>
          <a:ln w="9525">
            <a:noFill/>
            <a:miter lim="800000"/>
            <a:headEnd/>
            <a:tailEnd/>
          </a:ln>
        </p:spPr>
      </p:pic>
      <p:sp>
        <p:nvSpPr>
          <p:cNvPr id="11" name="10 Rectángulo redondeado"/>
          <p:cNvSpPr/>
          <p:nvPr/>
        </p:nvSpPr>
        <p:spPr>
          <a:xfrm>
            <a:off x="3743400" y="0"/>
            <a:ext cx="5400600" cy="1368152"/>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s-CL" sz="2800" b="1" dirty="0" smtClean="0"/>
              <a:t>Plan Marshall, Plan de Recuperación Económica. Prestamos de EEUU a </a:t>
            </a:r>
            <a:r>
              <a:rPr lang="es-CL" sz="2800" b="1" dirty="0"/>
              <a:t>E</a:t>
            </a:r>
            <a:r>
              <a:rPr lang="es-CL" sz="2800" b="1" dirty="0" smtClean="0"/>
              <a:t>UROPA</a:t>
            </a:r>
            <a:endParaRPr lang="es-CL" sz="2800"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32925" t="15375" r="29722" b="10798"/>
          <a:stretch>
            <a:fillRect/>
          </a:stretch>
        </p:blipFill>
        <p:spPr bwMode="auto">
          <a:xfrm>
            <a:off x="0" y="-1"/>
            <a:ext cx="5436096" cy="6040738"/>
          </a:xfrm>
          <a:prstGeom prst="rect">
            <a:avLst/>
          </a:prstGeom>
          <a:noFill/>
          <a:ln w="9525">
            <a:noFill/>
            <a:miter lim="800000"/>
            <a:headEnd/>
            <a:tailEnd/>
          </a:ln>
        </p:spPr>
      </p:pic>
      <p:grpSp>
        <p:nvGrpSpPr>
          <p:cNvPr id="5" name="4 Grupo"/>
          <p:cNvGrpSpPr/>
          <p:nvPr/>
        </p:nvGrpSpPr>
        <p:grpSpPr>
          <a:xfrm>
            <a:off x="0" y="6209928"/>
            <a:ext cx="9144000" cy="648072"/>
            <a:chOff x="0" y="0"/>
            <a:chExt cx="9144000" cy="648072"/>
          </a:xfrm>
        </p:grpSpPr>
        <p:pic>
          <p:nvPicPr>
            <p:cNvPr id="6" name="Picture 3"/>
            <p:cNvPicPr>
              <a:picLocks noChangeAspect="1" noChangeArrowheads="1"/>
            </p:cNvPicPr>
            <p:nvPr/>
          </p:nvPicPr>
          <p:blipFill>
            <a:blip r:embed="rId3"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portadahaciaelfingf-interior.jpg"/>
            <p:cNvPicPr>
              <a:picLocks noChangeAspect="1"/>
            </p:cNvPicPr>
            <p:nvPr/>
          </p:nvPicPr>
          <p:blipFill>
            <a:blip r:embed="rId4"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7 Imagen" descr="CUBA.JPG"/>
            <p:cNvPicPr>
              <a:picLocks noChangeAspect="1"/>
            </p:cNvPicPr>
            <p:nvPr/>
          </p:nvPicPr>
          <p:blipFill>
            <a:blip r:embed="rId5"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4"/>
            <p:cNvPicPr>
              <a:picLocks noChangeAspect="1" noChangeArrowheads="1"/>
            </p:cNvPicPr>
            <p:nvPr/>
          </p:nvPicPr>
          <p:blipFill>
            <a:blip r:embed="rId6"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9 Imagen" descr="lenin-october-revolution.jpg"/>
            <p:cNvPicPr>
              <a:picLocks noChangeAspect="1"/>
            </p:cNvPicPr>
            <p:nvPr/>
          </p:nvPicPr>
          <p:blipFill>
            <a:blip r:embed="rId7"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11" name="10 Rectángulo redondeado"/>
          <p:cNvSpPr/>
          <p:nvPr/>
        </p:nvSpPr>
        <p:spPr>
          <a:xfrm>
            <a:off x="5364088" y="3933056"/>
            <a:ext cx="3275856" cy="1872208"/>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s-CL" sz="2800" b="1" dirty="0" smtClean="0"/>
              <a:t>Propaganda y anti propaganda del Plan Marshall </a:t>
            </a:r>
            <a:endParaRPr lang="es-CL" sz="2800"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 name="58 Conector recto"/>
          <p:cNvCxnSpPr>
            <a:stCxn id="19" idx="0"/>
          </p:cNvCxnSpPr>
          <p:nvPr/>
        </p:nvCxnSpPr>
        <p:spPr>
          <a:xfrm>
            <a:off x="1673424" y="3717032"/>
            <a:ext cx="18256" cy="1584176"/>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26 Conector recto"/>
          <p:cNvCxnSpPr>
            <a:stCxn id="11" idx="2"/>
          </p:cNvCxnSpPr>
          <p:nvPr/>
        </p:nvCxnSpPr>
        <p:spPr>
          <a:xfrm>
            <a:off x="4139952" y="908720"/>
            <a:ext cx="0" cy="237626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4"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2"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3"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4"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5"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6"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11" name="10 Rectángulo redondeado"/>
          <p:cNvSpPr/>
          <p:nvPr/>
        </p:nvSpPr>
        <p:spPr>
          <a:xfrm>
            <a:off x="1763688" y="332656"/>
            <a:ext cx="4752528"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2800" b="1" dirty="0" smtClean="0"/>
              <a:t>LA GUERRA FRÍA EN EUROPA</a:t>
            </a:r>
            <a:endParaRPr lang="es-CL" sz="2800" b="1" dirty="0"/>
          </a:p>
        </p:txBody>
      </p:sp>
      <p:sp>
        <p:nvSpPr>
          <p:cNvPr id="13" name="12 Rectángulo redondeado"/>
          <p:cNvSpPr/>
          <p:nvPr/>
        </p:nvSpPr>
        <p:spPr>
          <a:xfrm>
            <a:off x="2627784" y="1196752"/>
            <a:ext cx="3528392" cy="864096"/>
          </a:xfrm>
          <a:prstGeom prst="round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2000" b="1" dirty="0" smtClean="0"/>
              <a:t>División de Europa en zonas de influencia</a:t>
            </a:r>
            <a:endParaRPr lang="es-CL" sz="2000" b="1" dirty="0"/>
          </a:p>
        </p:txBody>
      </p:sp>
      <p:sp>
        <p:nvSpPr>
          <p:cNvPr id="14" name="13 Rectángulo redondeado"/>
          <p:cNvSpPr/>
          <p:nvPr/>
        </p:nvSpPr>
        <p:spPr>
          <a:xfrm>
            <a:off x="1979712" y="2276872"/>
            <a:ext cx="4752528" cy="576064"/>
          </a:xfrm>
          <a:prstGeom prst="round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600" b="1" dirty="0" smtClean="0"/>
              <a:t>División de Alemania y Berlín en cuatro sectores: francés, británico, norteamericano y soviético.</a:t>
            </a:r>
            <a:endParaRPr lang="es-CL" sz="1600" b="1" dirty="0"/>
          </a:p>
        </p:txBody>
      </p:sp>
      <p:sp>
        <p:nvSpPr>
          <p:cNvPr id="15" name="14 Rectángulo redondeado"/>
          <p:cNvSpPr/>
          <p:nvPr/>
        </p:nvSpPr>
        <p:spPr>
          <a:xfrm>
            <a:off x="251520" y="1268760"/>
            <a:ext cx="1907704" cy="86409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CL" sz="1600" b="1" dirty="0" smtClean="0"/>
              <a:t>Europa occidental bajo influencia norteamericana</a:t>
            </a:r>
            <a:endParaRPr lang="es-CL" sz="1600" b="1" dirty="0"/>
          </a:p>
        </p:txBody>
      </p:sp>
      <p:sp>
        <p:nvSpPr>
          <p:cNvPr id="16" name="15 Rectángulo redondeado"/>
          <p:cNvSpPr/>
          <p:nvPr/>
        </p:nvSpPr>
        <p:spPr>
          <a:xfrm>
            <a:off x="6732240" y="1196752"/>
            <a:ext cx="1944216" cy="86409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s-CL" sz="1600" b="1" dirty="0" smtClean="0"/>
              <a:t>Europa oriental bajo influencia soviética</a:t>
            </a:r>
            <a:endParaRPr lang="es-CL" sz="1600" b="1" dirty="0"/>
          </a:p>
        </p:txBody>
      </p:sp>
      <p:sp>
        <p:nvSpPr>
          <p:cNvPr id="17" name="16 Rectángulo redondeado"/>
          <p:cNvSpPr/>
          <p:nvPr/>
        </p:nvSpPr>
        <p:spPr>
          <a:xfrm>
            <a:off x="2987824" y="2996952"/>
            <a:ext cx="2555776" cy="432048"/>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s-CL" sz="1600" b="1" dirty="0" smtClean="0"/>
              <a:t>Bloqueo de Berlín 1948</a:t>
            </a:r>
            <a:endParaRPr lang="es-CL" sz="1600" b="1" dirty="0"/>
          </a:p>
        </p:txBody>
      </p:sp>
      <p:sp>
        <p:nvSpPr>
          <p:cNvPr id="18" name="17 Rectángulo redondeado"/>
          <p:cNvSpPr/>
          <p:nvPr/>
        </p:nvSpPr>
        <p:spPr>
          <a:xfrm>
            <a:off x="5796136" y="3717032"/>
            <a:ext cx="2987824" cy="864096"/>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CL" sz="1600" b="1" dirty="0" smtClean="0"/>
              <a:t>Soviéticos bloquean Berlín para  presionar a potencias occidentales</a:t>
            </a:r>
            <a:endParaRPr lang="es-CL" sz="1600" b="1" dirty="0"/>
          </a:p>
        </p:txBody>
      </p:sp>
      <p:sp>
        <p:nvSpPr>
          <p:cNvPr id="19" name="18 Rectángulo redondeado"/>
          <p:cNvSpPr/>
          <p:nvPr/>
        </p:nvSpPr>
        <p:spPr>
          <a:xfrm>
            <a:off x="179512" y="3717032"/>
            <a:ext cx="2987824" cy="12241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600" b="1" dirty="0" smtClean="0"/>
              <a:t>Occidente organiza un puente aéreo y fusiona zonas de ocupación: crea la República Federal Alemana y la OTAN en 1949</a:t>
            </a:r>
            <a:endParaRPr lang="es-CL" sz="1600" b="1" dirty="0"/>
          </a:p>
        </p:txBody>
      </p:sp>
      <p:sp>
        <p:nvSpPr>
          <p:cNvPr id="20" name="19 Rectángulo redondeado"/>
          <p:cNvSpPr/>
          <p:nvPr/>
        </p:nvSpPr>
        <p:spPr>
          <a:xfrm>
            <a:off x="5868144" y="4797152"/>
            <a:ext cx="3024336" cy="1008112"/>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s-CL" sz="1600" b="1" dirty="0" smtClean="0"/>
              <a:t>Soviéticos levantan bloqueo después de un año, crean la República Democrática Alemana (RDA)</a:t>
            </a:r>
            <a:endParaRPr lang="es-CL" sz="1600" b="1" dirty="0"/>
          </a:p>
        </p:txBody>
      </p:sp>
      <p:sp>
        <p:nvSpPr>
          <p:cNvPr id="21" name="20 Rectángulo redondeado"/>
          <p:cNvSpPr/>
          <p:nvPr/>
        </p:nvSpPr>
        <p:spPr>
          <a:xfrm>
            <a:off x="611560" y="5805264"/>
            <a:ext cx="5040560" cy="72008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L" b="1" dirty="0" smtClean="0"/>
              <a:t>La segunda crisis de Berlín tendrá como resultado el levantamiento del Muro en 1961</a:t>
            </a:r>
            <a:endParaRPr lang="es-CL" b="1" dirty="0"/>
          </a:p>
        </p:txBody>
      </p:sp>
      <p:cxnSp>
        <p:nvCxnSpPr>
          <p:cNvPr id="29" name="28 Conector recto de flecha"/>
          <p:cNvCxnSpPr>
            <a:stCxn id="13" idx="1"/>
          </p:cNvCxnSpPr>
          <p:nvPr/>
        </p:nvCxnSpPr>
        <p:spPr>
          <a:xfrm flipH="1">
            <a:off x="2195736" y="1628800"/>
            <a:ext cx="432048" cy="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30 Conector recto de flecha"/>
          <p:cNvCxnSpPr>
            <a:stCxn id="13" idx="3"/>
            <a:endCxn id="16" idx="1"/>
          </p:cNvCxnSpPr>
          <p:nvPr/>
        </p:nvCxnSpPr>
        <p:spPr>
          <a:xfrm>
            <a:off x="6156176" y="1628800"/>
            <a:ext cx="576064" cy="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35 Conector recto"/>
          <p:cNvCxnSpPr>
            <a:stCxn id="17" idx="3"/>
          </p:cNvCxnSpPr>
          <p:nvPr/>
        </p:nvCxnSpPr>
        <p:spPr>
          <a:xfrm>
            <a:off x="5543600" y="3212976"/>
            <a:ext cx="1692696"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6" name="45 Conector recto de flecha"/>
          <p:cNvCxnSpPr/>
          <p:nvPr/>
        </p:nvCxnSpPr>
        <p:spPr>
          <a:xfrm>
            <a:off x="7236296" y="3212976"/>
            <a:ext cx="0" cy="432048"/>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8" name="47 Conector recto de flecha"/>
          <p:cNvCxnSpPr>
            <a:stCxn id="18" idx="1"/>
          </p:cNvCxnSpPr>
          <p:nvPr/>
        </p:nvCxnSpPr>
        <p:spPr>
          <a:xfrm flipH="1">
            <a:off x="3203848" y="4149080"/>
            <a:ext cx="2592288" cy="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7" name="56 Conector recto"/>
          <p:cNvCxnSpPr>
            <a:stCxn id="19" idx="0"/>
          </p:cNvCxnSpPr>
          <p:nvPr/>
        </p:nvCxnSpPr>
        <p:spPr>
          <a:xfrm>
            <a:off x="1619672" y="3645024"/>
            <a:ext cx="91440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60 Conector recto de flecha"/>
          <p:cNvCxnSpPr>
            <a:endCxn id="20" idx="1"/>
          </p:cNvCxnSpPr>
          <p:nvPr/>
        </p:nvCxnSpPr>
        <p:spPr>
          <a:xfrm>
            <a:off x="1691680" y="5301208"/>
            <a:ext cx="4176464" cy="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4" name="63 Conector recto"/>
          <p:cNvCxnSpPr>
            <a:stCxn id="20" idx="2"/>
          </p:cNvCxnSpPr>
          <p:nvPr/>
        </p:nvCxnSpPr>
        <p:spPr>
          <a:xfrm>
            <a:off x="7380312" y="5805264"/>
            <a:ext cx="0" cy="36004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6" name="65 Conector recto de flecha"/>
          <p:cNvCxnSpPr/>
          <p:nvPr/>
        </p:nvCxnSpPr>
        <p:spPr>
          <a:xfrm flipH="1">
            <a:off x="5724128" y="6165304"/>
            <a:ext cx="1656184" cy="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635080" cy="850106"/>
          </a:xfrm>
          <a:ln>
            <a:solidFill>
              <a:srgbClr val="C00000"/>
            </a:solidFill>
            <a:prstDash val="dashDot"/>
          </a:ln>
        </p:spPr>
        <p:txBody>
          <a:bodyPr/>
          <a:lstStyle/>
          <a:p>
            <a:r>
              <a:rPr lang="es-CL" sz="2800" b="1" dirty="0" smtClean="0"/>
              <a:t>Alemania tras la segunda Guerra Mundial</a:t>
            </a:r>
            <a:endParaRPr lang="es-CL" sz="2800" b="1" dirty="0"/>
          </a:p>
        </p:txBody>
      </p:sp>
      <p:pic>
        <p:nvPicPr>
          <p:cNvPr id="4" name="Picture 2" descr="Sin título-4"/>
          <p:cNvPicPr>
            <a:picLocks noChangeAspect="1" noChangeArrowheads="1"/>
          </p:cNvPicPr>
          <p:nvPr/>
        </p:nvPicPr>
        <p:blipFill>
          <a:blip r:embed="rId2" cstate="print"/>
          <a:srcRect l="5121" t="12199" r="7475" b="8010"/>
          <a:stretch>
            <a:fillRect/>
          </a:stretch>
        </p:blipFill>
        <p:spPr bwMode="auto">
          <a:xfrm>
            <a:off x="1331640" y="1484784"/>
            <a:ext cx="6623967" cy="4535272"/>
          </a:xfrm>
          <a:prstGeom prst="rect">
            <a:avLst/>
          </a:prstGeom>
          <a:noFill/>
          <a:ln w="9525">
            <a:noFill/>
            <a:miter lim="800000"/>
            <a:headEnd/>
            <a:tailEnd/>
          </a:ln>
        </p:spPr>
      </p:pic>
      <p:grpSp>
        <p:nvGrpSpPr>
          <p:cNvPr id="5" name="4 Grupo"/>
          <p:cNvGrpSpPr/>
          <p:nvPr/>
        </p:nvGrpSpPr>
        <p:grpSpPr>
          <a:xfrm>
            <a:off x="0" y="6209928"/>
            <a:ext cx="9144000" cy="648072"/>
            <a:chOff x="0" y="0"/>
            <a:chExt cx="9144000" cy="648072"/>
          </a:xfrm>
        </p:grpSpPr>
        <p:pic>
          <p:nvPicPr>
            <p:cNvPr id="6" name="Picture 3"/>
            <p:cNvPicPr>
              <a:picLocks noChangeAspect="1" noChangeArrowheads="1"/>
            </p:cNvPicPr>
            <p:nvPr/>
          </p:nvPicPr>
          <p:blipFill>
            <a:blip r:embed="rId3"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portadahaciaelfingf-interior.jpg"/>
            <p:cNvPicPr>
              <a:picLocks noChangeAspect="1"/>
            </p:cNvPicPr>
            <p:nvPr/>
          </p:nvPicPr>
          <p:blipFill>
            <a:blip r:embed="rId4"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7 Imagen" descr="CUBA.JPG"/>
            <p:cNvPicPr>
              <a:picLocks noChangeAspect="1"/>
            </p:cNvPicPr>
            <p:nvPr/>
          </p:nvPicPr>
          <p:blipFill>
            <a:blip r:embed="rId5"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4"/>
            <p:cNvPicPr>
              <a:picLocks noChangeAspect="1" noChangeArrowheads="1"/>
            </p:cNvPicPr>
            <p:nvPr/>
          </p:nvPicPr>
          <p:blipFill>
            <a:blip r:embed="rId6"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9 Imagen" descr="lenin-october-revolution.jpg"/>
            <p:cNvPicPr>
              <a:picLocks noChangeAspect="1"/>
            </p:cNvPicPr>
            <p:nvPr/>
          </p:nvPicPr>
          <p:blipFill>
            <a:blip r:embed="rId7"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GUERRA FRIA"/>
          <p:cNvPicPr>
            <a:picLocks noChangeAspect="1" noChangeArrowheads="1"/>
          </p:cNvPicPr>
          <p:nvPr/>
        </p:nvPicPr>
        <p:blipFill>
          <a:blip r:embed="rId2" cstate="print">
            <a:lum bright="61000" contrast="-35000"/>
          </a:blip>
          <a:srcRect l="12469" b="3957"/>
          <a:stretch>
            <a:fillRect/>
          </a:stretch>
        </p:blipFill>
        <p:spPr bwMode="auto">
          <a:xfrm>
            <a:off x="2627784" y="908720"/>
            <a:ext cx="6516216" cy="7016690"/>
          </a:xfrm>
          <a:prstGeom prst="rect">
            <a:avLst/>
          </a:prstGeom>
          <a:noFill/>
          <a:ln w="9525">
            <a:noFill/>
            <a:miter lim="800000"/>
            <a:headEnd/>
            <a:tailEnd/>
          </a:ln>
        </p:spPr>
      </p:pic>
      <p:sp>
        <p:nvSpPr>
          <p:cNvPr id="5" name="4 Rectángulo redondeado"/>
          <p:cNvSpPr/>
          <p:nvPr/>
        </p:nvSpPr>
        <p:spPr>
          <a:xfrm>
            <a:off x="683568" y="332656"/>
            <a:ext cx="6408712" cy="1008112"/>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s-CL" sz="2800" b="1" dirty="0" smtClean="0"/>
              <a:t>LA GUERRA FRÍA FUERA DE EUROPA</a:t>
            </a:r>
            <a:endParaRPr lang="es-CL" sz="2800" b="1" dirty="0"/>
          </a:p>
        </p:txBody>
      </p:sp>
      <p:sp>
        <p:nvSpPr>
          <p:cNvPr id="6" name="5 Elipse"/>
          <p:cNvSpPr/>
          <p:nvPr/>
        </p:nvSpPr>
        <p:spPr>
          <a:xfrm>
            <a:off x="251520" y="1772816"/>
            <a:ext cx="3456384" cy="2088232"/>
          </a:xfrm>
          <a:prstGeom prst="ellips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2400" b="1" dirty="0" smtClean="0"/>
              <a:t>Guerra de Corea </a:t>
            </a:r>
          </a:p>
          <a:p>
            <a:pPr algn="ctr"/>
            <a:r>
              <a:rPr lang="es-CL" sz="2400" b="1" dirty="0" smtClean="0"/>
              <a:t>1950-1953</a:t>
            </a:r>
            <a:endParaRPr lang="es-CL" sz="2400" b="1" dirty="0"/>
          </a:p>
        </p:txBody>
      </p:sp>
      <p:sp>
        <p:nvSpPr>
          <p:cNvPr id="7" name="6 Elipse"/>
          <p:cNvSpPr/>
          <p:nvPr/>
        </p:nvSpPr>
        <p:spPr>
          <a:xfrm>
            <a:off x="2339752" y="2780928"/>
            <a:ext cx="3456384" cy="2088232"/>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2400" b="1" dirty="0" smtClean="0"/>
              <a:t>Crisis de los Misiles</a:t>
            </a:r>
          </a:p>
          <a:p>
            <a:pPr algn="ctr"/>
            <a:r>
              <a:rPr lang="es-CL" sz="2400" b="1" dirty="0" smtClean="0"/>
              <a:t>1962</a:t>
            </a:r>
            <a:endParaRPr lang="es-CL" sz="2400" b="1" dirty="0"/>
          </a:p>
        </p:txBody>
      </p:sp>
      <p:sp>
        <p:nvSpPr>
          <p:cNvPr id="8" name="7 Elipse"/>
          <p:cNvSpPr/>
          <p:nvPr/>
        </p:nvSpPr>
        <p:spPr>
          <a:xfrm>
            <a:off x="4355976" y="3933056"/>
            <a:ext cx="3744416" cy="2088232"/>
          </a:xfrm>
          <a:prstGeom prst="ellipse">
            <a:avLst/>
          </a:prstGeom>
          <a:solidFill>
            <a:srgbClr val="66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2400" b="1" dirty="0" smtClean="0"/>
              <a:t>Guerra de Vietnam 1945-1975</a:t>
            </a:r>
            <a:endParaRPr lang="es-CL" sz="2400"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60648"/>
            <a:ext cx="6984776" cy="648072"/>
          </a:xfrm>
        </p:spPr>
        <p:style>
          <a:lnRef idx="2">
            <a:schemeClr val="accent2"/>
          </a:lnRef>
          <a:fillRef idx="1">
            <a:schemeClr val="lt1"/>
          </a:fillRef>
          <a:effectRef idx="0">
            <a:schemeClr val="accent2"/>
          </a:effectRef>
          <a:fontRef idx="minor">
            <a:schemeClr val="dk1"/>
          </a:fontRef>
        </p:style>
        <p:txBody>
          <a:bodyPr/>
          <a:lstStyle/>
          <a:p>
            <a:r>
              <a:rPr lang="es-CL" sz="3200" b="1" dirty="0" smtClean="0"/>
              <a:t>Principales focos de conflicto 1948-1975</a:t>
            </a:r>
            <a:endParaRPr lang="es-CL" sz="3200" b="1" dirty="0"/>
          </a:p>
        </p:txBody>
      </p:sp>
      <p:pic>
        <p:nvPicPr>
          <p:cNvPr id="4" name="Picture 2" descr="Sin título-6"/>
          <p:cNvPicPr>
            <a:picLocks noChangeAspect="1" noChangeArrowheads="1"/>
          </p:cNvPicPr>
          <p:nvPr/>
        </p:nvPicPr>
        <p:blipFill>
          <a:blip r:embed="rId2" cstate="print"/>
          <a:srcRect l="5904" t="19549" r="4323" b="11152"/>
          <a:stretch>
            <a:fillRect/>
          </a:stretch>
        </p:blipFill>
        <p:spPr bwMode="auto">
          <a:xfrm>
            <a:off x="467544" y="1124744"/>
            <a:ext cx="8208839" cy="4752528"/>
          </a:xfrm>
          <a:prstGeom prst="rect">
            <a:avLst/>
          </a:prstGeom>
          <a:noFill/>
          <a:ln w="9525">
            <a:noFill/>
            <a:miter lim="800000"/>
            <a:headEnd/>
            <a:tailEnd/>
          </a:ln>
        </p:spPr>
      </p:pic>
      <p:grpSp>
        <p:nvGrpSpPr>
          <p:cNvPr id="5" name="4 Grupo"/>
          <p:cNvGrpSpPr/>
          <p:nvPr/>
        </p:nvGrpSpPr>
        <p:grpSpPr>
          <a:xfrm>
            <a:off x="0" y="6209928"/>
            <a:ext cx="9144000" cy="648072"/>
            <a:chOff x="0" y="0"/>
            <a:chExt cx="9144000" cy="648072"/>
          </a:xfrm>
        </p:grpSpPr>
        <p:pic>
          <p:nvPicPr>
            <p:cNvPr id="6" name="Picture 3"/>
            <p:cNvPicPr>
              <a:picLocks noChangeAspect="1" noChangeArrowheads="1"/>
            </p:cNvPicPr>
            <p:nvPr/>
          </p:nvPicPr>
          <p:blipFill>
            <a:blip r:embed="rId3"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portadahaciaelfingf-interior.jpg"/>
            <p:cNvPicPr>
              <a:picLocks noChangeAspect="1"/>
            </p:cNvPicPr>
            <p:nvPr/>
          </p:nvPicPr>
          <p:blipFill>
            <a:blip r:embed="rId4"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7 Imagen" descr="CUBA.JPG"/>
            <p:cNvPicPr>
              <a:picLocks noChangeAspect="1"/>
            </p:cNvPicPr>
            <p:nvPr/>
          </p:nvPicPr>
          <p:blipFill>
            <a:blip r:embed="rId5"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4"/>
            <p:cNvPicPr>
              <a:picLocks noChangeAspect="1" noChangeArrowheads="1"/>
            </p:cNvPicPr>
            <p:nvPr/>
          </p:nvPicPr>
          <p:blipFill>
            <a:blip r:embed="rId6"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9 Imagen" descr="lenin-october-revolution.jpg"/>
            <p:cNvPicPr>
              <a:picLocks noChangeAspect="1"/>
            </p:cNvPicPr>
            <p:nvPr/>
          </p:nvPicPr>
          <p:blipFill>
            <a:blip r:embed="rId7"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779096" cy="706090"/>
          </a:xfrm>
          <a:ln>
            <a:solidFill>
              <a:srgbClr val="C00000"/>
            </a:solidFill>
            <a:prstDash val="dashDot"/>
          </a:ln>
        </p:spPr>
        <p:txBody>
          <a:bodyPr/>
          <a:lstStyle/>
          <a:p>
            <a:r>
              <a:rPr lang="es-CL" sz="3200" b="1" dirty="0" smtClean="0"/>
              <a:t>CRISIS DE LOS MISILES, 1962</a:t>
            </a:r>
            <a:endParaRPr lang="es-CL" sz="3200" b="1" dirty="0"/>
          </a:p>
        </p:txBody>
      </p:sp>
      <p:sp>
        <p:nvSpPr>
          <p:cNvPr id="3" name="2 Marcador de contenido"/>
          <p:cNvSpPr>
            <a:spLocks noGrp="1"/>
          </p:cNvSpPr>
          <p:nvPr>
            <p:ph idx="1"/>
          </p:nvPr>
        </p:nvSpPr>
        <p:spPr>
          <a:xfrm>
            <a:off x="457200" y="1600200"/>
            <a:ext cx="3826768" cy="3124944"/>
          </a:xfrm>
          <a:ln>
            <a:solidFill>
              <a:srgbClr val="C00000"/>
            </a:solidFill>
            <a:prstDash val="dashDot"/>
          </a:ln>
        </p:spPr>
        <p:txBody>
          <a:bodyPr/>
          <a:lstStyle/>
          <a:p>
            <a:r>
              <a:rPr lang="es-ES_tradnl" sz="2400" dirty="0" smtClean="0"/>
              <a:t>Conflicto más peligroso durante la Guerra Fría.</a:t>
            </a:r>
          </a:p>
          <a:p>
            <a:r>
              <a:rPr lang="es-ES_tradnl" sz="2400" dirty="0" smtClean="0"/>
              <a:t>Se estuvo a un paso de un conflicto generalizado.</a:t>
            </a:r>
          </a:p>
          <a:p>
            <a:r>
              <a:rPr lang="es-ES_tradnl" sz="2400" dirty="0" smtClean="0"/>
              <a:t>Las dos grandes potencias retrocedieron ante el peligro inminente…</a:t>
            </a:r>
          </a:p>
        </p:txBody>
      </p:sp>
      <p:grpSp>
        <p:nvGrpSpPr>
          <p:cNvPr id="4"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2"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3"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4"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5"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6"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pic>
        <p:nvPicPr>
          <p:cNvPr id="12" name="Picture 3" descr="Crisis de los misiles (embajador de EEUU ante la ONU)"/>
          <p:cNvPicPr>
            <a:picLocks noChangeAspect="1" noChangeArrowheads="1"/>
          </p:cNvPicPr>
          <p:nvPr/>
        </p:nvPicPr>
        <p:blipFill>
          <a:blip r:embed="rId7" cstate="print"/>
          <a:srcRect/>
          <a:stretch>
            <a:fillRect/>
          </a:stretch>
        </p:blipFill>
        <p:spPr bwMode="auto">
          <a:xfrm>
            <a:off x="4572000" y="1196751"/>
            <a:ext cx="4397102" cy="4977851"/>
          </a:xfrm>
          <a:prstGeom prst="rect">
            <a:avLst/>
          </a:prstGeom>
          <a:noFill/>
          <a:ln>
            <a:solidFill>
              <a:srgbClr val="C00000"/>
            </a:solidFill>
          </a:ln>
        </p:spPr>
      </p:pic>
      <p:sp>
        <p:nvSpPr>
          <p:cNvPr id="13" name="Text Box 4"/>
          <p:cNvSpPr txBox="1">
            <a:spLocks noChangeArrowheads="1"/>
          </p:cNvSpPr>
          <p:nvPr/>
        </p:nvSpPr>
        <p:spPr bwMode="auto">
          <a:xfrm>
            <a:off x="0" y="5157192"/>
            <a:ext cx="4572000" cy="923330"/>
          </a:xfrm>
          <a:prstGeom prst="rect">
            <a:avLst/>
          </a:prstGeom>
          <a:noFill/>
          <a:ln w="9525">
            <a:solidFill>
              <a:srgbClr val="C00000"/>
            </a:solidFill>
            <a:miter lim="800000"/>
            <a:headEnd/>
            <a:tailEnd/>
          </a:ln>
          <a:effectLst/>
        </p:spPr>
        <p:txBody>
          <a:bodyPr wrap="square">
            <a:spAutoFit/>
          </a:bodyPr>
          <a:lstStyle/>
          <a:p>
            <a:pPr>
              <a:spcBef>
                <a:spcPct val="50000"/>
              </a:spcBef>
            </a:pPr>
            <a:r>
              <a:rPr lang="es-ES_tradnl" b="1" dirty="0"/>
              <a:t>Embajador de EEUU muestra ante la ONU evidencias fotográficas de los misiles soviéticos en la isla de Cuba</a:t>
            </a:r>
            <a:endParaRPr lang="es-ES"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395536" y="548680"/>
            <a:ext cx="6768752" cy="954107"/>
          </a:xfrm>
          <a:prstGeom prst="rect">
            <a:avLst/>
          </a:prstGeom>
          <a:noFill/>
          <a:ln w="9525">
            <a:solidFill>
              <a:srgbClr val="C00000"/>
            </a:solidFill>
            <a:prstDash val="dashDot"/>
            <a:miter lim="800000"/>
            <a:headEnd/>
            <a:tailEnd/>
          </a:ln>
          <a:effectLst/>
        </p:spPr>
        <p:txBody>
          <a:bodyPr wrap="square">
            <a:spAutoFit/>
          </a:bodyPr>
          <a:lstStyle/>
          <a:p>
            <a:pPr>
              <a:spcBef>
                <a:spcPct val="50000"/>
              </a:spcBef>
            </a:pPr>
            <a:r>
              <a:rPr lang="es-ES_tradnl" sz="2800" b="1" dirty="0"/>
              <a:t>Líderes </a:t>
            </a:r>
            <a:r>
              <a:rPr lang="es-ES_tradnl" sz="2800" b="1" dirty="0" smtClean="0"/>
              <a:t>políticos involucrados </a:t>
            </a:r>
            <a:r>
              <a:rPr lang="es-ES_tradnl" sz="2800" b="1" dirty="0"/>
              <a:t>en la Crisis de los Misiles</a:t>
            </a:r>
            <a:endParaRPr lang="es-ES" sz="2800" b="1" dirty="0"/>
          </a:p>
        </p:txBody>
      </p:sp>
      <p:pic>
        <p:nvPicPr>
          <p:cNvPr id="9219" name="Picture 3" descr="Khruschev y la crisi de los misiles"/>
          <p:cNvPicPr>
            <a:picLocks noChangeAspect="1" noChangeArrowheads="1"/>
          </p:cNvPicPr>
          <p:nvPr/>
        </p:nvPicPr>
        <p:blipFill>
          <a:blip r:embed="rId2" cstate="print"/>
          <a:srcRect/>
          <a:stretch>
            <a:fillRect/>
          </a:stretch>
        </p:blipFill>
        <p:spPr bwMode="auto">
          <a:xfrm>
            <a:off x="755576" y="1844824"/>
            <a:ext cx="2220913" cy="2514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220" name="Picture 4" descr="Fidel y la Crisis de los misiles 1962"/>
          <p:cNvPicPr>
            <a:picLocks noChangeAspect="1" noChangeArrowheads="1"/>
          </p:cNvPicPr>
          <p:nvPr/>
        </p:nvPicPr>
        <p:blipFill>
          <a:blip r:embed="rId3" cstate="print"/>
          <a:srcRect/>
          <a:stretch>
            <a:fillRect/>
          </a:stretch>
        </p:blipFill>
        <p:spPr bwMode="auto">
          <a:xfrm>
            <a:off x="3429000" y="2286000"/>
            <a:ext cx="2087563" cy="2362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221" name="Picture 5" descr="Kennedy  y  Crisis de los misiles  1962"/>
          <p:cNvPicPr>
            <a:picLocks noChangeAspect="1" noChangeArrowheads="1"/>
          </p:cNvPicPr>
          <p:nvPr/>
        </p:nvPicPr>
        <p:blipFill>
          <a:blip r:embed="rId4" cstate="print"/>
          <a:srcRect/>
          <a:stretch>
            <a:fillRect/>
          </a:stretch>
        </p:blipFill>
        <p:spPr bwMode="auto">
          <a:xfrm>
            <a:off x="6021028" y="2492896"/>
            <a:ext cx="2546437" cy="28803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222" name="Text Box 6"/>
          <p:cNvSpPr txBox="1">
            <a:spLocks noChangeArrowheads="1"/>
          </p:cNvSpPr>
          <p:nvPr/>
        </p:nvSpPr>
        <p:spPr bwMode="auto">
          <a:xfrm>
            <a:off x="323528" y="4437112"/>
            <a:ext cx="3048000" cy="366713"/>
          </a:xfrm>
          <a:prstGeom prst="rect">
            <a:avLst/>
          </a:prstGeom>
          <a:noFill/>
          <a:ln w="9525">
            <a:noFill/>
            <a:miter lim="800000"/>
            <a:headEnd/>
            <a:tailEnd/>
          </a:ln>
          <a:effectLst/>
        </p:spPr>
        <p:txBody>
          <a:bodyPr>
            <a:spAutoFit/>
          </a:bodyPr>
          <a:lstStyle/>
          <a:p>
            <a:pPr>
              <a:spcBef>
                <a:spcPct val="50000"/>
              </a:spcBef>
            </a:pPr>
            <a:r>
              <a:rPr lang="es-ES_tradnl" sz="1800" b="1" dirty="0" err="1"/>
              <a:t>Nikita</a:t>
            </a:r>
            <a:r>
              <a:rPr lang="es-ES_tradnl" sz="1800" b="1" dirty="0"/>
              <a:t> </a:t>
            </a:r>
            <a:r>
              <a:rPr lang="es-ES_tradnl" sz="1800" b="1" dirty="0" err="1"/>
              <a:t>Kruschev</a:t>
            </a:r>
            <a:r>
              <a:rPr lang="es-ES_tradnl" sz="1800" b="1" dirty="0"/>
              <a:t>, URSS</a:t>
            </a:r>
            <a:endParaRPr lang="es-ES" sz="1800" b="1" dirty="0"/>
          </a:p>
        </p:txBody>
      </p:sp>
      <p:sp>
        <p:nvSpPr>
          <p:cNvPr id="9223" name="Text Box 7"/>
          <p:cNvSpPr txBox="1">
            <a:spLocks noChangeArrowheads="1"/>
          </p:cNvSpPr>
          <p:nvPr/>
        </p:nvSpPr>
        <p:spPr bwMode="auto">
          <a:xfrm>
            <a:off x="3124200" y="4800600"/>
            <a:ext cx="2286000" cy="366713"/>
          </a:xfrm>
          <a:prstGeom prst="rect">
            <a:avLst/>
          </a:prstGeom>
          <a:noFill/>
          <a:ln w="9525">
            <a:noFill/>
            <a:miter lim="800000"/>
            <a:headEnd/>
            <a:tailEnd/>
          </a:ln>
          <a:effectLst/>
        </p:spPr>
        <p:txBody>
          <a:bodyPr>
            <a:spAutoFit/>
          </a:bodyPr>
          <a:lstStyle/>
          <a:p>
            <a:pPr>
              <a:spcBef>
                <a:spcPct val="50000"/>
              </a:spcBef>
            </a:pPr>
            <a:r>
              <a:rPr lang="es-ES_tradnl" sz="1800" b="1"/>
              <a:t>Fidel Castro, Cuba</a:t>
            </a:r>
            <a:endParaRPr lang="es-ES" sz="1800" b="1"/>
          </a:p>
        </p:txBody>
      </p:sp>
      <p:sp>
        <p:nvSpPr>
          <p:cNvPr id="9224" name="Text Box 8"/>
          <p:cNvSpPr txBox="1">
            <a:spLocks noChangeArrowheads="1"/>
          </p:cNvSpPr>
          <p:nvPr/>
        </p:nvSpPr>
        <p:spPr bwMode="auto">
          <a:xfrm>
            <a:off x="5868144" y="5517232"/>
            <a:ext cx="2819400" cy="366713"/>
          </a:xfrm>
          <a:prstGeom prst="rect">
            <a:avLst/>
          </a:prstGeom>
          <a:noFill/>
          <a:ln w="9525">
            <a:noFill/>
            <a:miter lim="800000"/>
            <a:headEnd/>
            <a:tailEnd/>
          </a:ln>
          <a:effectLst/>
        </p:spPr>
        <p:txBody>
          <a:bodyPr>
            <a:spAutoFit/>
          </a:bodyPr>
          <a:lstStyle/>
          <a:p>
            <a:pPr>
              <a:spcBef>
                <a:spcPct val="50000"/>
              </a:spcBef>
            </a:pPr>
            <a:r>
              <a:rPr lang="es-ES_tradnl" sz="1800" b="1" dirty="0"/>
              <a:t>J.F. Kennedy, EEUU</a:t>
            </a:r>
            <a:endParaRPr lang="es-ES" sz="1800" b="1" dirty="0"/>
          </a:p>
        </p:txBody>
      </p:sp>
      <p:grpSp>
        <p:nvGrpSpPr>
          <p:cNvPr id="9" name="8 Grupo"/>
          <p:cNvGrpSpPr/>
          <p:nvPr/>
        </p:nvGrpSpPr>
        <p:grpSpPr>
          <a:xfrm>
            <a:off x="0" y="6209928"/>
            <a:ext cx="9144000" cy="648072"/>
            <a:chOff x="0" y="0"/>
            <a:chExt cx="9144000" cy="648072"/>
          </a:xfrm>
        </p:grpSpPr>
        <p:pic>
          <p:nvPicPr>
            <p:cNvPr id="10" name="Picture 3"/>
            <p:cNvPicPr>
              <a:picLocks noChangeAspect="1" noChangeArrowheads="1"/>
            </p:cNvPicPr>
            <p:nvPr/>
          </p:nvPicPr>
          <p:blipFill>
            <a:blip r:embed="rId5"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10 Imagen" descr="portadahaciaelfingf-interior.jpg"/>
            <p:cNvPicPr>
              <a:picLocks noChangeAspect="1"/>
            </p:cNvPicPr>
            <p:nvPr/>
          </p:nvPicPr>
          <p:blipFill>
            <a:blip r:embed="rId6"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11 Imagen" descr="CUBA.JPG"/>
            <p:cNvPicPr>
              <a:picLocks noChangeAspect="1"/>
            </p:cNvPicPr>
            <p:nvPr/>
          </p:nvPicPr>
          <p:blipFill>
            <a:blip r:embed="rId7"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Picture 4"/>
            <p:cNvPicPr>
              <a:picLocks noChangeAspect="1" noChangeArrowheads="1"/>
            </p:cNvPicPr>
            <p:nvPr/>
          </p:nvPicPr>
          <p:blipFill>
            <a:blip r:embed="rId8"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13 Imagen" descr="lenin-october-revolution.jpg"/>
            <p:cNvPicPr>
              <a:picLocks noChangeAspect="1"/>
            </p:cNvPicPr>
            <p:nvPr/>
          </p:nvPicPr>
          <p:blipFill>
            <a:blip r:embed="rId9"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risis cuba mapa 23"/>
          <p:cNvPicPr>
            <a:picLocks noChangeAspect="1" noChangeArrowheads="1"/>
          </p:cNvPicPr>
          <p:nvPr/>
        </p:nvPicPr>
        <p:blipFill>
          <a:blip r:embed="rId2" cstate="print"/>
          <a:srcRect/>
          <a:stretch>
            <a:fillRect/>
          </a:stretch>
        </p:blipFill>
        <p:spPr bwMode="auto">
          <a:xfrm>
            <a:off x="827584" y="1484784"/>
            <a:ext cx="7543800" cy="37687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243" name="Text Box 3"/>
          <p:cNvSpPr txBox="1">
            <a:spLocks noChangeArrowheads="1"/>
          </p:cNvSpPr>
          <p:nvPr/>
        </p:nvSpPr>
        <p:spPr bwMode="auto">
          <a:xfrm>
            <a:off x="251520" y="404664"/>
            <a:ext cx="7056784" cy="954107"/>
          </a:xfrm>
          <a:prstGeom prst="rect">
            <a:avLst/>
          </a:prstGeom>
          <a:noFill/>
          <a:ln w="9525">
            <a:solidFill>
              <a:srgbClr val="C00000"/>
            </a:solidFill>
            <a:prstDash val="dashDot"/>
            <a:miter lim="800000"/>
            <a:headEnd/>
            <a:tailEnd/>
          </a:ln>
          <a:effectLst/>
        </p:spPr>
        <p:txBody>
          <a:bodyPr wrap="square">
            <a:spAutoFit/>
          </a:bodyPr>
          <a:lstStyle/>
          <a:p>
            <a:pPr algn="ctr">
              <a:spcBef>
                <a:spcPct val="50000"/>
              </a:spcBef>
            </a:pPr>
            <a:r>
              <a:rPr lang="es-ES_tradnl" sz="2800" b="1" dirty="0"/>
              <a:t>Instalación de misiles norteamericanos en Turquía y Soviéticos en Cuba</a:t>
            </a:r>
            <a:endParaRPr lang="es-ES" sz="2800" b="1" dirty="0"/>
          </a:p>
        </p:txBody>
      </p:sp>
      <p:sp>
        <p:nvSpPr>
          <p:cNvPr id="10244" name="Text Box 4"/>
          <p:cNvSpPr txBox="1">
            <a:spLocks noChangeArrowheads="1"/>
          </p:cNvSpPr>
          <p:nvPr/>
        </p:nvSpPr>
        <p:spPr bwMode="auto">
          <a:xfrm>
            <a:off x="827584" y="5373216"/>
            <a:ext cx="3672408" cy="461665"/>
          </a:xfrm>
          <a:prstGeom prst="rect">
            <a:avLst/>
          </a:prstGeom>
          <a:noFill/>
          <a:ln w="9525">
            <a:noFill/>
            <a:miter lim="800000"/>
            <a:headEnd/>
            <a:tailEnd/>
          </a:ln>
          <a:effectLst/>
        </p:spPr>
        <p:txBody>
          <a:bodyPr wrap="square">
            <a:spAutoFit/>
          </a:bodyPr>
          <a:lstStyle/>
          <a:p>
            <a:pPr>
              <a:spcBef>
                <a:spcPct val="50000"/>
              </a:spcBef>
            </a:pPr>
            <a:r>
              <a:rPr lang="es-ES_tradnl" sz="2400" b="1" dirty="0"/>
              <a:t>Desde octubre de 1962</a:t>
            </a:r>
            <a:endParaRPr lang="es-ES" sz="2400" b="1" dirty="0"/>
          </a:p>
        </p:txBody>
      </p:sp>
      <p:sp>
        <p:nvSpPr>
          <p:cNvPr id="10245" name="Text Box 5"/>
          <p:cNvSpPr txBox="1">
            <a:spLocks noChangeArrowheads="1"/>
          </p:cNvSpPr>
          <p:nvPr/>
        </p:nvSpPr>
        <p:spPr bwMode="auto">
          <a:xfrm>
            <a:off x="4644008" y="5301208"/>
            <a:ext cx="3581400" cy="457200"/>
          </a:xfrm>
          <a:prstGeom prst="rect">
            <a:avLst/>
          </a:prstGeom>
          <a:noFill/>
          <a:ln w="9525">
            <a:noFill/>
            <a:miter lim="800000"/>
            <a:headEnd/>
            <a:tailEnd/>
          </a:ln>
          <a:effectLst/>
        </p:spPr>
        <p:txBody>
          <a:bodyPr>
            <a:spAutoFit/>
          </a:bodyPr>
          <a:lstStyle/>
          <a:p>
            <a:pPr algn="ctr">
              <a:spcBef>
                <a:spcPct val="50000"/>
              </a:spcBef>
            </a:pPr>
            <a:r>
              <a:rPr lang="es-ES_tradnl" sz="2400" b="1" dirty="0"/>
              <a:t>Desde 1957</a:t>
            </a:r>
            <a:endParaRPr lang="es-ES" sz="2400" b="1" dirty="0"/>
          </a:p>
        </p:txBody>
      </p:sp>
      <p:grpSp>
        <p:nvGrpSpPr>
          <p:cNvPr id="6" name="5 Grupo"/>
          <p:cNvGrpSpPr/>
          <p:nvPr/>
        </p:nvGrpSpPr>
        <p:grpSpPr>
          <a:xfrm>
            <a:off x="0" y="6209928"/>
            <a:ext cx="9144000" cy="648072"/>
            <a:chOff x="0" y="0"/>
            <a:chExt cx="9144000" cy="648072"/>
          </a:xfrm>
        </p:grpSpPr>
        <p:pic>
          <p:nvPicPr>
            <p:cNvPr id="7" name="Picture 3"/>
            <p:cNvPicPr>
              <a:picLocks noChangeAspect="1" noChangeArrowheads="1"/>
            </p:cNvPicPr>
            <p:nvPr/>
          </p:nvPicPr>
          <p:blipFill>
            <a:blip r:embed="rId3"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7 Imagen" descr="portadahaciaelfingf-interior.jpg"/>
            <p:cNvPicPr>
              <a:picLocks noChangeAspect="1"/>
            </p:cNvPicPr>
            <p:nvPr/>
          </p:nvPicPr>
          <p:blipFill>
            <a:blip r:embed="rId4"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CUBA.JPG"/>
            <p:cNvPicPr>
              <a:picLocks noChangeAspect="1"/>
            </p:cNvPicPr>
            <p:nvPr/>
          </p:nvPicPr>
          <p:blipFill>
            <a:blip r:embed="rId5"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4"/>
            <p:cNvPicPr>
              <a:picLocks noChangeAspect="1" noChangeArrowheads="1"/>
            </p:cNvPicPr>
            <p:nvPr/>
          </p:nvPicPr>
          <p:blipFill>
            <a:blip r:embed="rId6"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10 Imagen" descr="lenin-october-revolution.jpg"/>
            <p:cNvPicPr>
              <a:picLocks noChangeAspect="1"/>
            </p:cNvPicPr>
            <p:nvPr/>
          </p:nvPicPr>
          <p:blipFill>
            <a:blip r:embed="rId7"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539552" y="332657"/>
            <a:ext cx="6696744" cy="954107"/>
          </a:xfrm>
          <a:prstGeom prst="rect">
            <a:avLst/>
          </a:prstGeom>
          <a:noFill/>
          <a:ln w="9525">
            <a:solidFill>
              <a:srgbClr val="C00000"/>
            </a:solidFill>
            <a:prstDash val="dashDot"/>
            <a:miter lim="800000"/>
            <a:headEnd/>
            <a:tailEnd/>
          </a:ln>
          <a:effectLst/>
        </p:spPr>
        <p:txBody>
          <a:bodyPr wrap="square">
            <a:spAutoFit/>
          </a:bodyPr>
          <a:lstStyle/>
          <a:p>
            <a:pPr algn="ctr">
              <a:spcBef>
                <a:spcPct val="50000"/>
              </a:spcBef>
            </a:pPr>
            <a:r>
              <a:rPr lang="es-ES_tradnl" sz="2800" b="1" dirty="0"/>
              <a:t>Caricatura referida a la crisis de los misiles, 1962</a:t>
            </a:r>
            <a:endParaRPr lang="es-ES" sz="2800" b="1" dirty="0"/>
          </a:p>
        </p:txBody>
      </p:sp>
      <p:pic>
        <p:nvPicPr>
          <p:cNvPr id="11267" name="Picture 3" descr="caricatura kennedy nikita 23"/>
          <p:cNvPicPr>
            <a:picLocks noChangeAspect="1" noChangeArrowheads="1"/>
          </p:cNvPicPr>
          <p:nvPr/>
        </p:nvPicPr>
        <p:blipFill>
          <a:blip r:embed="rId2" cstate="print"/>
          <a:srcRect/>
          <a:stretch>
            <a:fillRect/>
          </a:stretch>
        </p:blipFill>
        <p:spPr bwMode="auto">
          <a:xfrm>
            <a:off x="755576" y="1340768"/>
            <a:ext cx="7560840" cy="47525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4"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3"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4"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5"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6"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7"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196752"/>
            <a:ext cx="8229600" cy="4392488"/>
          </a:xfrm>
          <a:ln>
            <a:solidFill>
              <a:srgbClr val="C00000"/>
            </a:solidFill>
            <a:prstDash val="dashDot"/>
          </a:ln>
        </p:spPr>
        <p:txBody>
          <a:bodyPr/>
          <a:lstStyle/>
          <a:p>
            <a:pPr marL="6350" indent="-6350" algn="just">
              <a:lnSpc>
                <a:spcPct val="80000"/>
              </a:lnSpc>
              <a:buFontTx/>
              <a:buNone/>
            </a:pPr>
            <a:r>
              <a:rPr lang="es-ES" sz="2000" dirty="0" smtClean="0"/>
              <a:t>“Los grandes de la tierra podrían aniquilar naciones enteras con solo pulsar un botón, pero saben que tendrían todas las posibilidades de contarse ellos mismos entre el número de las víctimas de la tempestad así desencadenada. Y si, por milagro, uno u otro lograra escapar, su victoria sólo le permitiría contemplar un reino de ruinas perdiéndose en la distancia y una raza minada en su descendencia por la atroz enfermedad de las radiaciones.</a:t>
            </a:r>
          </a:p>
          <a:p>
            <a:pPr marL="6350" indent="-6350" algn="just">
              <a:lnSpc>
                <a:spcPct val="80000"/>
              </a:lnSpc>
              <a:buFontTx/>
              <a:buNone/>
            </a:pPr>
            <a:r>
              <a:rPr lang="es-ES" sz="2000" dirty="0" smtClean="0"/>
              <a:t>No hay nada que compense este riesgo. Tienen pues que renunciar a la guerra abierta, como medio de hacer prevalecer sus ambiciones e intereses. Los planteamientos tradicionales de la política mundial se han visto trastornados en el mismo momento en que empezaban a enfrentarse en un duelo sin precedentes dos ideologías de pretensión universal, encarnadas cada una de ellas en un Estado con poder suficiente para hacer de él un candidato a la hegemonía”.</a:t>
            </a:r>
          </a:p>
          <a:p>
            <a:pPr marL="6350" indent="-6350" algn="just">
              <a:lnSpc>
                <a:spcPct val="80000"/>
              </a:lnSpc>
              <a:buFontTx/>
              <a:buNone/>
            </a:pPr>
            <a:endParaRPr lang="es-ES" sz="2000" dirty="0" smtClean="0"/>
          </a:p>
          <a:p>
            <a:pPr marL="6350" indent="-6350" algn="just">
              <a:lnSpc>
                <a:spcPct val="80000"/>
              </a:lnSpc>
              <a:buFontTx/>
              <a:buNone/>
            </a:pPr>
            <a:r>
              <a:rPr lang="es-ES" sz="2000" dirty="0" err="1" smtClean="0"/>
              <a:t>Andre</a:t>
            </a:r>
            <a:r>
              <a:rPr lang="es-ES" sz="2000" dirty="0" smtClean="0"/>
              <a:t> </a:t>
            </a:r>
            <a:r>
              <a:rPr lang="es-ES" sz="2000" dirty="0" err="1" smtClean="0"/>
              <a:t>Fontaine</a:t>
            </a:r>
            <a:r>
              <a:rPr lang="es-ES" sz="2000" dirty="0" smtClean="0"/>
              <a:t>, </a:t>
            </a:r>
            <a:r>
              <a:rPr lang="es-ES" sz="2000" u="sng" dirty="0" smtClean="0"/>
              <a:t>Historia de la Guerra Fría</a:t>
            </a:r>
            <a:r>
              <a:rPr lang="es-ES" sz="2000" dirty="0" smtClean="0"/>
              <a:t>, Editorial Luis </a:t>
            </a:r>
            <a:r>
              <a:rPr lang="es-ES" sz="2000" dirty="0" err="1" smtClean="0"/>
              <a:t>Caralt</a:t>
            </a:r>
            <a:r>
              <a:rPr lang="es-ES" sz="2000" dirty="0" smtClean="0"/>
              <a:t>, Barcelona 1970. Página 5. Texto escrito en 1963.</a:t>
            </a:r>
            <a:endParaRPr lang="es-ES_tradnl" sz="2000" dirty="0" smtClean="0"/>
          </a:p>
          <a:p>
            <a:pPr algn="just"/>
            <a:endParaRPr lang="es-CL" sz="2000" dirty="0"/>
          </a:p>
        </p:txBody>
      </p:sp>
      <p:grpSp>
        <p:nvGrpSpPr>
          <p:cNvPr id="4"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2"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3"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4"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5"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6"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419056" cy="1210146"/>
          </a:xfrm>
          <a:ln>
            <a:prstDash val="lgDash"/>
          </a:ln>
        </p:spPr>
        <p:style>
          <a:lnRef idx="2">
            <a:schemeClr val="accent2"/>
          </a:lnRef>
          <a:fillRef idx="1">
            <a:schemeClr val="lt1"/>
          </a:fillRef>
          <a:effectRef idx="0">
            <a:schemeClr val="accent2"/>
          </a:effectRef>
          <a:fontRef idx="minor">
            <a:schemeClr val="dk1"/>
          </a:fontRef>
        </p:style>
        <p:txBody>
          <a:bodyPr/>
          <a:lstStyle/>
          <a:p>
            <a:pPr algn="l"/>
            <a:r>
              <a:rPr lang="es-CL" sz="3600" b="1" dirty="0" smtClean="0"/>
              <a:t>Para análisis pormenorizado:</a:t>
            </a:r>
            <a:br>
              <a:rPr lang="es-CL" sz="3600" b="1" dirty="0" smtClean="0"/>
            </a:br>
            <a:r>
              <a:rPr lang="es-CL" sz="2800" b="1" dirty="0" smtClean="0">
                <a:hlinkClick r:id="rId2"/>
              </a:rPr>
              <a:t>www.historia1imagen.cl/guerra-fria/</a:t>
            </a:r>
            <a:r>
              <a:rPr lang="es-CL" sz="3600" b="1" dirty="0" smtClean="0"/>
              <a:t/>
            </a:r>
            <a:br>
              <a:rPr lang="es-CL" sz="3600" b="1" dirty="0" smtClean="0"/>
            </a:br>
            <a:r>
              <a:rPr lang="es-CL" sz="3600" b="1" dirty="0" smtClean="0"/>
              <a:t/>
            </a:r>
            <a:br>
              <a:rPr lang="es-CL" sz="3600" b="1" dirty="0" smtClean="0"/>
            </a:br>
            <a:endParaRPr lang="es-CL" sz="3600" b="1" dirty="0"/>
          </a:p>
        </p:txBody>
      </p:sp>
      <p:grpSp>
        <p:nvGrpSpPr>
          <p:cNvPr id="4"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3"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4"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5"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6"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7"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pic>
        <p:nvPicPr>
          <p:cNvPr id="4098" name="Picture 2"/>
          <p:cNvPicPr>
            <a:picLocks noChangeAspect="1" noChangeArrowheads="1"/>
          </p:cNvPicPr>
          <p:nvPr/>
        </p:nvPicPr>
        <p:blipFill>
          <a:blip r:embed="rId8" cstate="print"/>
          <a:srcRect l="34032" t="11438" r="31655" b="6250"/>
          <a:stretch>
            <a:fillRect/>
          </a:stretch>
        </p:blipFill>
        <p:spPr bwMode="auto">
          <a:xfrm>
            <a:off x="5569032" y="1700807"/>
            <a:ext cx="3323447" cy="43204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10 Rectángulo redondeado"/>
          <p:cNvSpPr/>
          <p:nvPr/>
        </p:nvSpPr>
        <p:spPr>
          <a:xfrm>
            <a:off x="899592" y="4581128"/>
            <a:ext cx="4032448" cy="13681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b="1" dirty="0" smtClean="0"/>
              <a:t>Se considera análisis de fuentes y debate historiográfico (occidental y soviético)</a:t>
            </a:r>
            <a:endParaRPr lang="es-CL" b="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419056" cy="778098"/>
          </a:xfrm>
          <a:ln>
            <a:prstDash val="lgDash"/>
          </a:ln>
        </p:spPr>
        <p:style>
          <a:lnRef idx="2">
            <a:schemeClr val="accent2"/>
          </a:lnRef>
          <a:fillRef idx="1">
            <a:schemeClr val="lt1"/>
          </a:fillRef>
          <a:effectRef idx="0">
            <a:schemeClr val="accent2"/>
          </a:effectRef>
          <a:fontRef idx="minor">
            <a:schemeClr val="dk1"/>
          </a:fontRef>
        </p:style>
        <p:txBody>
          <a:bodyPr/>
          <a:lstStyle/>
          <a:p>
            <a:pPr algn="l"/>
            <a:r>
              <a:rPr lang="es-CL" sz="3600" b="1" dirty="0" smtClean="0"/>
              <a:t>Para análisis pormenorizado:</a:t>
            </a:r>
            <a:endParaRPr lang="es-CL" sz="3600" b="1" dirty="0"/>
          </a:p>
        </p:txBody>
      </p:sp>
      <p:grpSp>
        <p:nvGrpSpPr>
          <p:cNvPr id="3"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2"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3"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4"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5"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6"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11" name="10 Rectángulo redondeado"/>
          <p:cNvSpPr/>
          <p:nvPr/>
        </p:nvSpPr>
        <p:spPr>
          <a:xfrm>
            <a:off x="1115616" y="4725144"/>
            <a:ext cx="4032448" cy="13681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b="1" dirty="0" smtClean="0"/>
              <a:t>Triunfo de la Revolución en Rusia, transformaciones económicas durante el liderazgo de Lenin y Stalin.  Características y diferencias entre ambos gobiernos.</a:t>
            </a:r>
            <a:endParaRPr lang="es-CL" b="1" dirty="0"/>
          </a:p>
        </p:txBody>
      </p:sp>
      <p:pic>
        <p:nvPicPr>
          <p:cNvPr id="5122" name="Picture 2"/>
          <p:cNvPicPr>
            <a:picLocks noChangeAspect="1" noChangeArrowheads="1"/>
          </p:cNvPicPr>
          <p:nvPr/>
        </p:nvPicPr>
        <p:blipFill>
          <a:blip r:embed="rId7" cstate="print"/>
          <a:srcRect l="32925" t="11438" r="32209" b="8829"/>
          <a:stretch>
            <a:fillRect/>
          </a:stretch>
        </p:blipFill>
        <p:spPr bwMode="auto">
          <a:xfrm>
            <a:off x="5391583" y="1268760"/>
            <a:ext cx="3752417" cy="48245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l="34032" t="11438" r="32208" b="6250"/>
          <a:stretch>
            <a:fillRect/>
          </a:stretch>
        </p:blipFill>
        <p:spPr bwMode="auto">
          <a:xfrm>
            <a:off x="4751512" y="836712"/>
            <a:ext cx="4392488" cy="60212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171" name="Picture 3"/>
          <p:cNvPicPr>
            <a:picLocks noChangeAspect="1" noChangeArrowheads="1"/>
          </p:cNvPicPr>
          <p:nvPr/>
        </p:nvPicPr>
        <p:blipFill>
          <a:blip r:embed="rId3" cstate="print"/>
          <a:srcRect l="33397" t="11610" r="32290" b="8657"/>
          <a:stretch>
            <a:fillRect/>
          </a:stretch>
        </p:blipFill>
        <p:spPr bwMode="auto">
          <a:xfrm>
            <a:off x="0" y="548680"/>
            <a:ext cx="4464496" cy="58326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419056" cy="778098"/>
          </a:xfrm>
          <a:ln>
            <a:prstDash val="lgDash"/>
          </a:ln>
        </p:spPr>
        <p:style>
          <a:lnRef idx="2">
            <a:schemeClr val="accent2"/>
          </a:lnRef>
          <a:fillRef idx="1">
            <a:schemeClr val="lt1"/>
          </a:fillRef>
          <a:effectRef idx="0">
            <a:schemeClr val="accent2"/>
          </a:effectRef>
          <a:fontRef idx="minor">
            <a:schemeClr val="dk1"/>
          </a:fontRef>
        </p:style>
        <p:txBody>
          <a:bodyPr/>
          <a:lstStyle/>
          <a:p>
            <a:pPr algn="l"/>
            <a:r>
              <a:rPr lang="es-CL" sz="3600" b="1" dirty="0" smtClean="0"/>
              <a:t>Para análisis pormenorizado:</a:t>
            </a:r>
            <a:endParaRPr lang="es-CL" sz="3600" b="1" dirty="0"/>
          </a:p>
        </p:txBody>
      </p:sp>
      <p:grpSp>
        <p:nvGrpSpPr>
          <p:cNvPr id="3"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2"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3"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4"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5"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6"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11" name="10 Rectángulo redondeado"/>
          <p:cNvSpPr/>
          <p:nvPr/>
        </p:nvSpPr>
        <p:spPr>
          <a:xfrm>
            <a:off x="899592" y="4581128"/>
            <a:ext cx="4032448" cy="13681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b="1" dirty="0" smtClean="0"/>
              <a:t>División de Europa en dos bloques: Doctrina Truman y Plan Marshall.</a:t>
            </a:r>
            <a:endParaRPr lang="es-CL" b="1" dirty="0"/>
          </a:p>
        </p:txBody>
      </p:sp>
      <p:pic>
        <p:nvPicPr>
          <p:cNvPr id="8194" name="Picture 2"/>
          <p:cNvPicPr>
            <a:picLocks noChangeAspect="1" noChangeArrowheads="1"/>
          </p:cNvPicPr>
          <p:nvPr/>
        </p:nvPicPr>
        <p:blipFill>
          <a:blip r:embed="rId7" cstate="print"/>
          <a:srcRect l="32925" t="10454" r="31655" b="5876"/>
          <a:stretch>
            <a:fillRect/>
          </a:stretch>
        </p:blipFill>
        <p:spPr bwMode="auto">
          <a:xfrm>
            <a:off x="5436096" y="1052736"/>
            <a:ext cx="3849462" cy="51125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L"/>
          </a:p>
        </p:txBody>
      </p:sp>
      <p:sp>
        <p:nvSpPr>
          <p:cNvPr id="3" name="2 Marcador de contenido"/>
          <p:cNvSpPr>
            <a:spLocks noGrp="1"/>
          </p:cNvSpPr>
          <p:nvPr>
            <p:ph idx="1"/>
          </p:nvPr>
        </p:nvSpPr>
        <p:spPr>
          <a:xfrm>
            <a:off x="5677272" y="5229200"/>
            <a:ext cx="3215208" cy="1329011"/>
          </a:xfrm>
        </p:spPr>
        <p:style>
          <a:lnRef idx="2">
            <a:schemeClr val="accent2"/>
          </a:lnRef>
          <a:fillRef idx="1">
            <a:schemeClr val="lt1"/>
          </a:fillRef>
          <a:effectRef idx="0">
            <a:schemeClr val="accent2"/>
          </a:effectRef>
          <a:fontRef idx="minor">
            <a:schemeClr val="dk1"/>
          </a:fontRef>
        </p:style>
        <p:txBody>
          <a:bodyPr/>
          <a:lstStyle/>
          <a:p>
            <a:r>
              <a:rPr lang="es-CL" sz="2000" b="1" dirty="0" smtClean="0"/>
              <a:t>Propaganda y anti propaganda del Plan de Recuperación Económica sostenido por EEUU</a:t>
            </a:r>
            <a:endParaRPr lang="es-CL" sz="2000" b="1" dirty="0"/>
          </a:p>
        </p:txBody>
      </p:sp>
      <p:pic>
        <p:nvPicPr>
          <p:cNvPr id="9218" name="Picture 2"/>
          <p:cNvPicPr>
            <a:picLocks noChangeAspect="1" noChangeArrowheads="1"/>
          </p:cNvPicPr>
          <p:nvPr/>
        </p:nvPicPr>
        <p:blipFill>
          <a:blip r:embed="rId2" cstate="print"/>
          <a:srcRect l="32925" t="21822" r="31655" b="6250"/>
          <a:stretch>
            <a:fillRect/>
          </a:stretch>
        </p:blipFill>
        <p:spPr bwMode="auto">
          <a:xfrm>
            <a:off x="-1" y="0"/>
            <a:ext cx="5436097" cy="66321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419056" cy="778098"/>
          </a:xfrm>
          <a:ln>
            <a:prstDash val="lgDash"/>
          </a:ln>
        </p:spPr>
        <p:style>
          <a:lnRef idx="2">
            <a:schemeClr val="accent2"/>
          </a:lnRef>
          <a:fillRef idx="1">
            <a:schemeClr val="lt1"/>
          </a:fillRef>
          <a:effectRef idx="0">
            <a:schemeClr val="accent2"/>
          </a:effectRef>
          <a:fontRef idx="minor">
            <a:schemeClr val="dk1"/>
          </a:fontRef>
        </p:style>
        <p:txBody>
          <a:bodyPr/>
          <a:lstStyle/>
          <a:p>
            <a:pPr algn="l"/>
            <a:r>
              <a:rPr lang="es-CL" sz="3600" b="1" dirty="0" smtClean="0"/>
              <a:t>Para análisis pormenorizado:</a:t>
            </a:r>
            <a:endParaRPr lang="es-CL" sz="3600" b="1" dirty="0"/>
          </a:p>
        </p:txBody>
      </p:sp>
      <p:grpSp>
        <p:nvGrpSpPr>
          <p:cNvPr id="3"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2"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3"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4"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5"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6"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11" name="10 Rectángulo redondeado"/>
          <p:cNvSpPr/>
          <p:nvPr/>
        </p:nvSpPr>
        <p:spPr>
          <a:xfrm>
            <a:off x="899592" y="4581128"/>
            <a:ext cx="4032448" cy="13681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b="1" dirty="0" smtClean="0"/>
              <a:t>Carrera de armamentos, temor nuclear, equilibrio del terror…</a:t>
            </a:r>
            <a:endParaRPr lang="es-CL" b="1" dirty="0"/>
          </a:p>
        </p:txBody>
      </p:sp>
      <p:pic>
        <p:nvPicPr>
          <p:cNvPr id="10242" name="Picture 2"/>
          <p:cNvPicPr>
            <a:picLocks noChangeAspect="1" noChangeArrowheads="1"/>
          </p:cNvPicPr>
          <p:nvPr/>
        </p:nvPicPr>
        <p:blipFill>
          <a:blip r:embed="rId7" cstate="print"/>
          <a:srcRect l="33479" t="11438" r="32208" b="6250"/>
          <a:stretch>
            <a:fillRect/>
          </a:stretch>
        </p:blipFill>
        <p:spPr bwMode="auto">
          <a:xfrm>
            <a:off x="5747314" y="1268760"/>
            <a:ext cx="3396686" cy="45811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419056" cy="778098"/>
          </a:xfrm>
          <a:ln>
            <a:prstDash val="lgDash"/>
          </a:ln>
        </p:spPr>
        <p:style>
          <a:lnRef idx="2">
            <a:schemeClr val="accent2"/>
          </a:lnRef>
          <a:fillRef idx="1">
            <a:schemeClr val="lt1"/>
          </a:fillRef>
          <a:effectRef idx="0">
            <a:schemeClr val="accent2"/>
          </a:effectRef>
          <a:fontRef idx="minor">
            <a:schemeClr val="dk1"/>
          </a:fontRef>
        </p:style>
        <p:txBody>
          <a:bodyPr/>
          <a:lstStyle/>
          <a:p>
            <a:pPr algn="l"/>
            <a:r>
              <a:rPr lang="es-CL" sz="3600" b="1" dirty="0" smtClean="0"/>
              <a:t>Para análisis pormenorizado:</a:t>
            </a:r>
            <a:endParaRPr lang="es-CL" sz="3600" b="1" dirty="0"/>
          </a:p>
        </p:txBody>
      </p:sp>
      <p:grpSp>
        <p:nvGrpSpPr>
          <p:cNvPr id="3"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2"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3"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4"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5"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6"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11" name="10 Rectángulo redondeado"/>
          <p:cNvSpPr/>
          <p:nvPr/>
        </p:nvSpPr>
        <p:spPr>
          <a:xfrm>
            <a:off x="899592" y="5229200"/>
            <a:ext cx="4032448"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b="1" dirty="0" smtClean="0"/>
              <a:t>Guerra de Corea: 1950-1953</a:t>
            </a:r>
            <a:endParaRPr lang="es-CL" b="1" dirty="0"/>
          </a:p>
        </p:txBody>
      </p:sp>
      <p:pic>
        <p:nvPicPr>
          <p:cNvPr id="12290" name="Picture 2"/>
          <p:cNvPicPr>
            <a:picLocks noChangeAspect="1" noChangeArrowheads="1"/>
          </p:cNvPicPr>
          <p:nvPr/>
        </p:nvPicPr>
        <p:blipFill>
          <a:blip r:embed="rId7" cstate="print"/>
          <a:srcRect l="32925" t="11438" r="31655" b="6250"/>
          <a:stretch>
            <a:fillRect/>
          </a:stretch>
        </p:blipFill>
        <p:spPr bwMode="auto">
          <a:xfrm>
            <a:off x="5506558" y="1196752"/>
            <a:ext cx="3637442" cy="47525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419056" cy="778098"/>
          </a:xfrm>
          <a:ln>
            <a:prstDash val="lgDash"/>
          </a:ln>
        </p:spPr>
        <p:style>
          <a:lnRef idx="2">
            <a:schemeClr val="accent2"/>
          </a:lnRef>
          <a:fillRef idx="1">
            <a:schemeClr val="lt1"/>
          </a:fillRef>
          <a:effectRef idx="0">
            <a:schemeClr val="accent2"/>
          </a:effectRef>
          <a:fontRef idx="minor">
            <a:schemeClr val="dk1"/>
          </a:fontRef>
        </p:style>
        <p:txBody>
          <a:bodyPr/>
          <a:lstStyle/>
          <a:p>
            <a:pPr algn="l"/>
            <a:r>
              <a:rPr lang="es-CL" sz="3600" b="1" dirty="0" smtClean="0"/>
              <a:t>Para análisis pormenorizado:</a:t>
            </a:r>
            <a:endParaRPr lang="es-CL" sz="3600" b="1" dirty="0"/>
          </a:p>
        </p:txBody>
      </p:sp>
      <p:grpSp>
        <p:nvGrpSpPr>
          <p:cNvPr id="3"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2"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3"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4"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5"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6"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11" name="10 Rectángulo redondeado"/>
          <p:cNvSpPr/>
          <p:nvPr/>
        </p:nvSpPr>
        <p:spPr>
          <a:xfrm>
            <a:off x="899592" y="4581128"/>
            <a:ext cx="4032448" cy="13681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b="1" dirty="0" smtClean="0"/>
              <a:t>Muro de Berlín y Crisis de los Misiles…</a:t>
            </a:r>
            <a:endParaRPr lang="es-CL" b="1" dirty="0"/>
          </a:p>
        </p:txBody>
      </p:sp>
      <p:pic>
        <p:nvPicPr>
          <p:cNvPr id="13314" name="Picture 2"/>
          <p:cNvPicPr>
            <a:picLocks noChangeAspect="1" noChangeArrowheads="1"/>
          </p:cNvPicPr>
          <p:nvPr/>
        </p:nvPicPr>
        <p:blipFill>
          <a:blip r:embed="rId7" cstate="print"/>
          <a:srcRect l="33479" t="11438" r="31655" b="6250"/>
          <a:stretch>
            <a:fillRect/>
          </a:stretch>
        </p:blipFill>
        <p:spPr bwMode="auto">
          <a:xfrm>
            <a:off x="5638277" y="1196752"/>
            <a:ext cx="3505723" cy="46531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419056" cy="778098"/>
          </a:xfrm>
          <a:ln>
            <a:prstDash val="lgDash"/>
          </a:ln>
        </p:spPr>
        <p:style>
          <a:lnRef idx="2">
            <a:schemeClr val="accent2"/>
          </a:lnRef>
          <a:fillRef idx="1">
            <a:schemeClr val="lt1"/>
          </a:fillRef>
          <a:effectRef idx="0">
            <a:schemeClr val="accent2"/>
          </a:effectRef>
          <a:fontRef idx="minor">
            <a:schemeClr val="dk1"/>
          </a:fontRef>
        </p:style>
        <p:txBody>
          <a:bodyPr/>
          <a:lstStyle/>
          <a:p>
            <a:pPr algn="l"/>
            <a:r>
              <a:rPr lang="es-CL" sz="3600" b="1" dirty="0" smtClean="0"/>
              <a:t>Para análisis pormenorizado:</a:t>
            </a:r>
            <a:endParaRPr lang="es-CL" sz="3600" b="1" dirty="0"/>
          </a:p>
        </p:txBody>
      </p:sp>
      <p:grpSp>
        <p:nvGrpSpPr>
          <p:cNvPr id="3"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2"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3"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4"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5"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6"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11" name="10 Rectángulo redondeado"/>
          <p:cNvSpPr/>
          <p:nvPr/>
        </p:nvSpPr>
        <p:spPr>
          <a:xfrm>
            <a:off x="899592" y="4581128"/>
            <a:ext cx="4032448" cy="13681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b="1" dirty="0" smtClean="0"/>
              <a:t>La Guerra de Vietnam y la Guerra de Afganistán…</a:t>
            </a:r>
            <a:endParaRPr lang="es-CL" b="1" dirty="0"/>
          </a:p>
        </p:txBody>
      </p:sp>
      <p:pic>
        <p:nvPicPr>
          <p:cNvPr id="14338" name="Picture 2"/>
          <p:cNvPicPr>
            <a:picLocks noChangeAspect="1" noChangeArrowheads="1"/>
          </p:cNvPicPr>
          <p:nvPr/>
        </p:nvPicPr>
        <p:blipFill>
          <a:blip r:embed="rId7" cstate="print"/>
          <a:srcRect l="34032" t="11438" r="32208" b="6250"/>
          <a:stretch>
            <a:fillRect/>
          </a:stretch>
        </p:blipFill>
        <p:spPr bwMode="auto">
          <a:xfrm>
            <a:off x="5364088" y="1052736"/>
            <a:ext cx="3394431" cy="46531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419056" cy="778098"/>
          </a:xfrm>
          <a:ln>
            <a:prstDash val="lgDash"/>
          </a:ln>
        </p:spPr>
        <p:style>
          <a:lnRef idx="2">
            <a:schemeClr val="accent2"/>
          </a:lnRef>
          <a:fillRef idx="1">
            <a:schemeClr val="lt1"/>
          </a:fillRef>
          <a:effectRef idx="0">
            <a:schemeClr val="accent2"/>
          </a:effectRef>
          <a:fontRef idx="minor">
            <a:schemeClr val="dk1"/>
          </a:fontRef>
        </p:style>
        <p:txBody>
          <a:bodyPr/>
          <a:lstStyle/>
          <a:p>
            <a:pPr algn="l"/>
            <a:r>
              <a:rPr lang="es-CL" sz="3600" b="1" dirty="0" smtClean="0"/>
              <a:t>Para análisis pormenorizado:</a:t>
            </a:r>
            <a:endParaRPr lang="es-CL" sz="3600" b="1" dirty="0"/>
          </a:p>
        </p:txBody>
      </p:sp>
      <p:grpSp>
        <p:nvGrpSpPr>
          <p:cNvPr id="3"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2"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3"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4"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5"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6"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11" name="10 Rectángulo redondeado"/>
          <p:cNvSpPr/>
          <p:nvPr/>
        </p:nvSpPr>
        <p:spPr>
          <a:xfrm>
            <a:off x="899592" y="4581128"/>
            <a:ext cx="4032448" cy="13681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b="1" dirty="0" smtClean="0"/>
              <a:t>Fin de la Guerra Fría</a:t>
            </a:r>
            <a:endParaRPr lang="es-CL" b="1" dirty="0"/>
          </a:p>
        </p:txBody>
      </p:sp>
      <p:pic>
        <p:nvPicPr>
          <p:cNvPr id="10" name="9 Imagen" descr="portadahaciaelfingf-interior.jpg"/>
          <p:cNvPicPr>
            <a:picLocks noChangeAspect="1"/>
          </p:cNvPicPr>
          <p:nvPr/>
        </p:nvPicPr>
        <p:blipFill>
          <a:blip r:embed="rId3" cstate="print"/>
          <a:stretch>
            <a:fillRect/>
          </a:stretch>
        </p:blipFill>
        <p:spPr>
          <a:xfrm>
            <a:off x="5309338" y="1268760"/>
            <a:ext cx="3366374" cy="47525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274638"/>
            <a:ext cx="5760640" cy="922114"/>
          </a:xfrm>
          <a:ln>
            <a:solidFill>
              <a:srgbClr val="C00000"/>
            </a:solidFill>
          </a:ln>
        </p:spPr>
        <p:txBody>
          <a:bodyPr/>
          <a:lstStyle/>
          <a:p>
            <a:pPr algn="just"/>
            <a:r>
              <a:rPr lang="es-CL" sz="2400" b="1" dirty="0" smtClean="0"/>
              <a:t>Intentos de </a:t>
            </a:r>
            <a:r>
              <a:rPr lang="es-CL" sz="2400" b="1" dirty="0" err="1" smtClean="0"/>
              <a:t>Gorvachov</a:t>
            </a:r>
            <a:r>
              <a:rPr lang="es-CL" sz="2400" b="1" dirty="0" smtClean="0"/>
              <a:t> por reformar sistema Soviético…</a:t>
            </a:r>
            <a:endParaRPr lang="es-CL" sz="2400" b="1" dirty="0"/>
          </a:p>
        </p:txBody>
      </p:sp>
      <p:grpSp>
        <p:nvGrpSpPr>
          <p:cNvPr id="4"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2"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3"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4"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5"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6"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pic>
        <p:nvPicPr>
          <p:cNvPr id="3074" name="Picture 2"/>
          <p:cNvPicPr>
            <a:picLocks noChangeAspect="1" noChangeArrowheads="1"/>
          </p:cNvPicPr>
          <p:nvPr/>
        </p:nvPicPr>
        <p:blipFill>
          <a:blip r:embed="rId7" cstate="print"/>
          <a:srcRect l="14662" t="38016" r="48258" b="15719"/>
          <a:stretch>
            <a:fillRect/>
          </a:stretch>
        </p:blipFill>
        <p:spPr bwMode="auto">
          <a:xfrm>
            <a:off x="1619672" y="1484784"/>
            <a:ext cx="6624736" cy="46472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419056" cy="778098"/>
          </a:xfrm>
          <a:ln>
            <a:prstDash val="lgDash"/>
          </a:ln>
        </p:spPr>
        <p:style>
          <a:lnRef idx="2">
            <a:schemeClr val="accent2"/>
          </a:lnRef>
          <a:fillRef idx="1">
            <a:schemeClr val="lt1"/>
          </a:fillRef>
          <a:effectRef idx="0">
            <a:schemeClr val="accent2"/>
          </a:effectRef>
          <a:fontRef idx="minor">
            <a:schemeClr val="dk1"/>
          </a:fontRef>
        </p:style>
        <p:txBody>
          <a:bodyPr/>
          <a:lstStyle/>
          <a:p>
            <a:pPr algn="l"/>
            <a:r>
              <a:rPr lang="es-CL" sz="3600" b="1" dirty="0" smtClean="0"/>
              <a:t>Para análisis pormenorizado:</a:t>
            </a:r>
            <a:endParaRPr lang="es-CL" sz="3600" b="1" dirty="0"/>
          </a:p>
        </p:txBody>
      </p:sp>
      <p:grpSp>
        <p:nvGrpSpPr>
          <p:cNvPr id="3"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2"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3"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4"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5"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6"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11" name="10 Rectángulo redondeado"/>
          <p:cNvSpPr/>
          <p:nvPr/>
        </p:nvSpPr>
        <p:spPr>
          <a:xfrm>
            <a:off x="827584" y="4581128"/>
            <a:ext cx="4032448" cy="13681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b="1" dirty="0" smtClean="0"/>
              <a:t>Caída del Muro de Berlín, fin del bloque soviético y desintegración de la URSS</a:t>
            </a:r>
            <a:endParaRPr lang="es-CL" b="1" dirty="0"/>
          </a:p>
        </p:txBody>
      </p:sp>
      <p:pic>
        <p:nvPicPr>
          <p:cNvPr id="15362" name="Picture 2"/>
          <p:cNvPicPr>
            <a:picLocks noChangeAspect="1" noChangeArrowheads="1"/>
          </p:cNvPicPr>
          <p:nvPr/>
        </p:nvPicPr>
        <p:blipFill>
          <a:blip r:embed="rId7" cstate="print"/>
          <a:srcRect l="32925" t="14391" r="33869" b="6250"/>
          <a:stretch>
            <a:fillRect/>
          </a:stretch>
        </p:blipFill>
        <p:spPr bwMode="auto">
          <a:xfrm>
            <a:off x="5157876" y="1196753"/>
            <a:ext cx="3590588" cy="48245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L" dirty="0"/>
          </a:p>
        </p:txBody>
      </p:sp>
      <p:pic>
        <p:nvPicPr>
          <p:cNvPr id="16386" name="Picture 2"/>
          <p:cNvPicPr>
            <a:picLocks noChangeAspect="1" noChangeArrowheads="1"/>
          </p:cNvPicPr>
          <p:nvPr/>
        </p:nvPicPr>
        <p:blipFill>
          <a:blip r:embed="rId2" cstate="print"/>
          <a:srcRect l="34032" t="12422" r="32762" b="6250"/>
          <a:stretch>
            <a:fillRect/>
          </a:stretch>
        </p:blipFill>
        <p:spPr bwMode="auto">
          <a:xfrm>
            <a:off x="0" y="404664"/>
            <a:ext cx="4320480" cy="59492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387" name="Picture 3"/>
          <p:cNvPicPr>
            <a:picLocks noGrp="1" noChangeAspect="1" noChangeArrowheads="1"/>
          </p:cNvPicPr>
          <p:nvPr>
            <p:ph idx="1"/>
          </p:nvPr>
        </p:nvPicPr>
        <p:blipFill>
          <a:blip r:embed="rId3" cstate="print"/>
          <a:srcRect l="33479" t="11208" r="33214" b="7135"/>
          <a:stretch>
            <a:fillRect/>
          </a:stretch>
        </p:blipFill>
        <p:spPr bwMode="auto">
          <a:xfrm>
            <a:off x="4723373" y="260648"/>
            <a:ext cx="4420627" cy="60932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L"/>
          </a:p>
        </p:txBody>
      </p:sp>
      <p:pic>
        <p:nvPicPr>
          <p:cNvPr id="17410" name="Picture 2"/>
          <p:cNvPicPr>
            <a:picLocks noChangeAspect="1" noChangeArrowheads="1"/>
          </p:cNvPicPr>
          <p:nvPr/>
        </p:nvPicPr>
        <p:blipFill>
          <a:blip r:embed="rId2" cstate="print"/>
          <a:srcRect l="36119" t="11438" r="35084" b="9813"/>
          <a:stretch>
            <a:fillRect/>
          </a:stretch>
        </p:blipFill>
        <p:spPr bwMode="auto">
          <a:xfrm>
            <a:off x="0" y="470587"/>
            <a:ext cx="4154462" cy="63874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411" name="Picture 3"/>
          <p:cNvPicPr>
            <a:picLocks noGrp="1" noChangeAspect="1" noChangeArrowheads="1"/>
          </p:cNvPicPr>
          <p:nvPr>
            <p:ph idx="1"/>
          </p:nvPr>
        </p:nvPicPr>
        <p:blipFill>
          <a:blip r:embed="rId3" cstate="print"/>
          <a:srcRect l="36369" t="13360" r="34638" b="8681"/>
          <a:stretch>
            <a:fillRect/>
          </a:stretch>
        </p:blipFill>
        <p:spPr bwMode="auto">
          <a:xfrm>
            <a:off x="5208606" y="908720"/>
            <a:ext cx="3935394" cy="59492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419056" cy="778098"/>
          </a:xfrm>
          <a:ln>
            <a:prstDash val="lgDash"/>
          </a:ln>
        </p:spPr>
        <p:style>
          <a:lnRef idx="2">
            <a:schemeClr val="accent2"/>
          </a:lnRef>
          <a:fillRef idx="1">
            <a:schemeClr val="lt1"/>
          </a:fillRef>
          <a:effectRef idx="0">
            <a:schemeClr val="accent2"/>
          </a:effectRef>
          <a:fontRef idx="minor">
            <a:schemeClr val="dk1"/>
          </a:fontRef>
        </p:style>
        <p:txBody>
          <a:bodyPr/>
          <a:lstStyle/>
          <a:p>
            <a:pPr algn="l"/>
            <a:r>
              <a:rPr lang="es-CL" sz="3600" b="1" dirty="0" smtClean="0"/>
              <a:t>Para análisis pormenorizado:</a:t>
            </a:r>
            <a:endParaRPr lang="es-CL" sz="3600" b="1" dirty="0"/>
          </a:p>
        </p:txBody>
      </p:sp>
      <p:grpSp>
        <p:nvGrpSpPr>
          <p:cNvPr id="3"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2"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3"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4"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5"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6"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11" name="10 Rectángulo redondeado"/>
          <p:cNvSpPr/>
          <p:nvPr/>
        </p:nvSpPr>
        <p:spPr>
          <a:xfrm>
            <a:off x="827584" y="4581128"/>
            <a:ext cx="4032448" cy="13681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b="1" dirty="0" smtClean="0"/>
              <a:t>América Latina y Chile en la Guerra Fría….</a:t>
            </a:r>
            <a:endParaRPr lang="es-CL" b="1" dirty="0"/>
          </a:p>
        </p:txBody>
      </p:sp>
      <p:pic>
        <p:nvPicPr>
          <p:cNvPr id="18434" name="Picture 2"/>
          <p:cNvPicPr>
            <a:picLocks noChangeAspect="1" noChangeArrowheads="1"/>
          </p:cNvPicPr>
          <p:nvPr/>
        </p:nvPicPr>
        <p:blipFill>
          <a:blip r:embed="rId7" cstate="print"/>
          <a:srcRect l="34586" t="11438" r="33315" b="6250"/>
          <a:stretch>
            <a:fillRect/>
          </a:stretch>
        </p:blipFill>
        <p:spPr bwMode="auto">
          <a:xfrm>
            <a:off x="5652120" y="1340768"/>
            <a:ext cx="3277437" cy="47251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5410944" cy="850106"/>
          </a:xfrm>
          <a:solidFill>
            <a:schemeClr val="bg1"/>
          </a:solidFill>
          <a:ln>
            <a:solidFill>
              <a:srgbClr val="C00000"/>
            </a:solidFill>
            <a:prstDash val="dashDot"/>
          </a:ln>
        </p:spPr>
        <p:txBody>
          <a:bodyPr/>
          <a:lstStyle/>
          <a:p>
            <a:r>
              <a:rPr lang="es-CL" dirty="0" smtClean="0"/>
              <a:t>Recomendamos</a:t>
            </a:r>
            <a:endParaRPr lang="es-CL" dirty="0"/>
          </a:p>
        </p:txBody>
      </p:sp>
      <p:sp>
        <p:nvSpPr>
          <p:cNvPr id="3" name="2 Marcador de contenido"/>
          <p:cNvSpPr>
            <a:spLocks noGrp="1"/>
          </p:cNvSpPr>
          <p:nvPr>
            <p:ph idx="1"/>
          </p:nvPr>
        </p:nvSpPr>
        <p:spPr>
          <a:xfrm>
            <a:off x="467544" y="1772816"/>
            <a:ext cx="8229600" cy="3340968"/>
          </a:xfrm>
          <a:ln>
            <a:solidFill>
              <a:srgbClr val="6600FF"/>
            </a:solidFill>
          </a:ln>
        </p:spPr>
        <p:txBody>
          <a:bodyPr/>
          <a:lstStyle/>
          <a:p>
            <a:pPr>
              <a:buNone/>
            </a:pPr>
            <a:endParaRPr lang="es-CL" sz="2400" b="1" dirty="0" smtClean="0"/>
          </a:p>
          <a:p>
            <a:pPr>
              <a:buNone/>
            </a:pPr>
            <a:r>
              <a:rPr lang="es-CL" sz="2400" b="1" dirty="0" smtClean="0"/>
              <a:t>Taller de actualización curricular Historia </a:t>
            </a:r>
            <a:r>
              <a:rPr lang="es-CL" sz="2400" b="1" dirty="0" err="1" smtClean="0"/>
              <a:t>Udla</a:t>
            </a:r>
            <a:endParaRPr lang="es-CL" sz="2400" b="1" dirty="0" smtClean="0"/>
          </a:p>
          <a:p>
            <a:pPr>
              <a:buNone/>
            </a:pPr>
            <a:r>
              <a:rPr lang="es-CL" sz="2400" dirty="0" smtClean="0">
                <a:hlinkClick r:id="rId2"/>
              </a:rPr>
              <a:t>http://tachistoriaudla.wordpress.com/category/guerra-fria/</a:t>
            </a:r>
            <a:r>
              <a:rPr lang="es-CL" sz="2400" dirty="0" smtClean="0"/>
              <a:t> </a:t>
            </a:r>
          </a:p>
          <a:p>
            <a:endParaRPr lang="es-CL" sz="2400" dirty="0" smtClean="0"/>
          </a:p>
          <a:p>
            <a:pPr marL="0" indent="0">
              <a:buNone/>
            </a:pPr>
            <a:r>
              <a:rPr lang="es-CL" sz="2400" b="1" dirty="0" smtClean="0"/>
              <a:t>Página de la carrera Pedagogía en Historia, Geografía y Ed. Cívica, UDLA.  Sección Guerra Fría</a:t>
            </a:r>
          </a:p>
          <a:p>
            <a:pPr>
              <a:buNone/>
            </a:pPr>
            <a:r>
              <a:rPr lang="es-CL" sz="2400" dirty="0" smtClean="0">
                <a:hlinkClick r:id="rId3"/>
              </a:rPr>
              <a:t>http://historia1imagen.cl/guerra-fria/</a:t>
            </a:r>
            <a:r>
              <a:rPr lang="es-CL" sz="2400" dirty="0" smtClean="0"/>
              <a:t>  </a:t>
            </a:r>
            <a:endParaRPr lang="es-CL" sz="2400" dirty="0"/>
          </a:p>
        </p:txBody>
      </p:sp>
      <p:grpSp>
        <p:nvGrpSpPr>
          <p:cNvPr id="4"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4"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5"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6"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7"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8"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L"/>
          </a:p>
        </p:txBody>
      </p:sp>
      <p:sp>
        <p:nvSpPr>
          <p:cNvPr id="3" name="2 Marcador de contenido"/>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pPr algn="ctr"/>
            <a:endParaRPr lang="es-CL" sz="6000" b="1" dirty="0" smtClean="0"/>
          </a:p>
          <a:p>
            <a:pPr algn="ctr">
              <a:buNone/>
            </a:pPr>
            <a:r>
              <a:rPr lang="es-CL" sz="6000" b="1" dirty="0" smtClean="0"/>
              <a:t>GRACIAS</a:t>
            </a:r>
            <a:endParaRPr lang="es-CL" sz="6000" b="1" dirty="0"/>
          </a:p>
        </p:txBody>
      </p:sp>
      <p:grpSp>
        <p:nvGrpSpPr>
          <p:cNvPr id="4" name="3 Grupo"/>
          <p:cNvGrpSpPr/>
          <p:nvPr/>
        </p:nvGrpSpPr>
        <p:grpSpPr>
          <a:xfrm>
            <a:off x="0" y="6209928"/>
            <a:ext cx="9144000" cy="648072"/>
            <a:chOff x="0" y="0"/>
            <a:chExt cx="9144000" cy="648072"/>
          </a:xfrm>
        </p:grpSpPr>
        <p:pic>
          <p:nvPicPr>
            <p:cNvPr id="5" name="Picture 3"/>
            <p:cNvPicPr>
              <a:picLocks noChangeAspect="1" noChangeArrowheads="1"/>
            </p:cNvPicPr>
            <p:nvPr/>
          </p:nvPicPr>
          <p:blipFill>
            <a:blip r:embed="rId2" cstate="print">
              <a:lum bright="15000" contrast="40000"/>
            </a:blip>
            <a:srcRect l="24542" t="40156" r="53321" b="43260"/>
            <a:stretch>
              <a:fillRect/>
            </a:stretch>
          </p:blipFill>
          <p:spPr bwMode="auto">
            <a:xfrm>
              <a:off x="2483768" y="0"/>
              <a:ext cx="1584176"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Imagen" descr="portadahaciaelfingf-interior.jpg"/>
            <p:cNvPicPr>
              <a:picLocks noChangeAspect="1"/>
            </p:cNvPicPr>
            <p:nvPr/>
          </p:nvPicPr>
          <p:blipFill>
            <a:blip r:embed="rId3" cstate="print">
              <a:lum bright="15000" contrast="40000"/>
            </a:blip>
            <a:srcRect t="36530" b="47726"/>
            <a:stretch>
              <a:fillRect/>
            </a:stretch>
          </p:blipFill>
          <p:spPr>
            <a:xfrm>
              <a:off x="6228184" y="0"/>
              <a:ext cx="2915816"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6 Imagen" descr="CUBA.JPG"/>
            <p:cNvPicPr>
              <a:picLocks noChangeAspect="1"/>
            </p:cNvPicPr>
            <p:nvPr/>
          </p:nvPicPr>
          <p:blipFill>
            <a:blip r:embed="rId4" cstate="print">
              <a:lum bright="15000" contrast="40000"/>
            </a:blip>
            <a:srcRect t="9016" b="56570"/>
            <a:stretch>
              <a:fillRect/>
            </a:stretch>
          </p:blipFill>
          <p:spPr>
            <a:xfrm>
              <a:off x="4139952" y="0"/>
              <a:ext cx="2088232" cy="620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p:cNvPicPr>
              <a:picLocks noChangeAspect="1" noChangeArrowheads="1"/>
            </p:cNvPicPr>
            <p:nvPr/>
          </p:nvPicPr>
          <p:blipFill>
            <a:blip r:embed="rId5" cstate="print">
              <a:lum bright="15000" contrast="40000"/>
            </a:blip>
            <a:srcRect l="57195" t="32601" r="18454" b="56101"/>
            <a:stretch>
              <a:fillRect/>
            </a:stretch>
          </p:blipFill>
          <p:spPr bwMode="auto">
            <a:xfrm>
              <a:off x="1043608" y="0"/>
              <a:ext cx="1536171"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8 Imagen" descr="lenin-october-revolution.jpg"/>
            <p:cNvPicPr>
              <a:picLocks noChangeAspect="1"/>
            </p:cNvPicPr>
            <p:nvPr/>
          </p:nvPicPr>
          <p:blipFill>
            <a:blip r:embed="rId6" cstate="print">
              <a:lum bright="15000" contrast="40000"/>
            </a:blip>
            <a:srcRect b="60870"/>
            <a:stretch>
              <a:fillRect/>
            </a:stretch>
          </p:blipFill>
          <p:spPr>
            <a:xfrm>
              <a:off x="0" y="0"/>
              <a:ext cx="1098521" cy="648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iseño personalizado">
  <a:themeElements>
    <a:clrScheme name="2_Diseño personalizado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Diseño personalizad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iseño personalizado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2930</TotalTime>
  <Words>3192</Words>
  <Application>Microsoft Office PowerPoint</Application>
  <PresentationFormat>Presentación en pantalla (4:3)</PresentationFormat>
  <Paragraphs>195</Paragraphs>
  <Slides>53</Slides>
  <Notes>1</Notes>
  <HiddenSlides>0</HiddenSlides>
  <MMClips>0</MMClips>
  <ScaleCrop>false</ScaleCrop>
  <HeadingPairs>
    <vt:vector size="4" baseType="variant">
      <vt:variant>
        <vt:lpstr>Tema</vt:lpstr>
      </vt:variant>
      <vt:variant>
        <vt:i4>2</vt:i4>
      </vt:variant>
      <vt:variant>
        <vt:lpstr>Títulos de diapositiva</vt:lpstr>
      </vt:variant>
      <vt:variant>
        <vt:i4>53</vt:i4>
      </vt:variant>
    </vt:vector>
  </HeadingPairs>
  <TitlesOfParts>
    <vt:vector size="55" baseType="lpstr">
      <vt:lpstr>Tema de Office</vt:lpstr>
      <vt:lpstr>2_Diseño personalizado</vt:lpstr>
      <vt:lpstr>Presentación de PowerPoint</vt:lpstr>
      <vt:lpstr>Presentación de PowerPoint</vt:lpstr>
      <vt:lpstr>Presentación de PowerPoint</vt:lpstr>
      <vt:lpstr>Perspectiva cronológica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Equilibrio estratégico mundial, 1960</vt:lpstr>
      <vt:lpstr>Elementos para configurar definición</vt:lpstr>
      <vt:lpstr>¿Cuándo comenzó la Guerra Fría?</vt:lpstr>
      <vt:lpstr>Presentación de PowerPoint</vt:lpstr>
      <vt:lpstr>El interés geopolítico y los cálculos de poder e intereses primaron a la hora de realizar el pacto. Olvidando momentáneamente diferencias ideológicas (Ver: Kissinger, Diplomacia)</vt:lpstr>
      <vt:lpstr>Presentación de PowerPoint</vt:lpstr>
      <vt:lpstr>Presentación de PowerPoint</vt:lpstr>
      <vt:lpstr>La Guerra Fría alcanza su máxima expresión  una vez que las dos principales potencias vencedoras se instalan en la cúspide del escenario internacional, quedando frente a frente en mitad del continente Europeo, allí hasta donde sus tropas habían logrado llegar en la arremetida contra las tropas nazis.</vt:lpstr>
      <vt:lpstr>Presentación de PowerPoint</vt:lpstr>
      <vt:lpstr>Presentación de PowerPoint</vt:lpstr>
      <vt:lpstr>EJEMPLO: REFELEXIONES G. KENNAN</vt:lpstr>
      <vt:lpstr>Presentación de PowerPoint</vt:lpstr>
      <vt:lpstr>Presentación de PowerPoint</vt:lpstr>
      <vt:lpstr>Presentación de PowerPoint</vt:lpstr>
      <vt:lpstr>Alemania tras la segunda Guerra Mundial</vt:lpstr>
      <vt:lpstr>Presentación de PowerPoint</vt:lpstr>
      <vt:lpstr>Principales focos de conflicto 1948-1975</vt:lpstr>
      <vt:lpstr>CRISIS DE LOS MISILES, 1962</vt:lpstr>
      <vt:lpstr>Presentación de PowerPoint</vt:lpstr>
      <vt:lpstr>Presentación de PowerPoint</vt:lpstr>
      <vt:lpstr>Presentación de PowerPoint</vt:lpstr>
      <vt:lpstr>Presentación de PowerPoint</vt:lpstr>
      <vt:lpstr>Para análisis pormenorizado: www.historia1imagen.cl/guerra-fria/  </vt:lpstr>
      <vt:lpstr>Para análisis pormenorizado:</vt:lpstr>
      <vt:lpstr>Presentación de PowerPoint</vt:lpstr>
      <vt:lpstr>Para análisis pormenorizado:</vt:lpstr>
      <vt:lpstr>Presentación de PowerPoint</vt:lpstr>
      <vt:lpstr>Para análisis pormenorizado:</vt:lpstr>
      <vt:lpstr>Para análisis pormenorizado:</vt:lpstr>
      <vt:lpstr>Para análisis pormenorizado:</vt:lpstr>
      <vt:lpstr>Para análisis pormenorizado:</vt:lpstr>
      <vt:lpstr>Para análisis pormenorizado:</vt:lpstr>
      <vt:lpstr>Intentos de Gorvachov por reformar sistema Soviético…</vt:lpstr>
      <vt:lpstr>Para análisis pormenorizado:</vt:lpstr>
      <vt:lpstr>Presentación de PowerPoint</vt:lpstr>
      <vt:lpstr>Presentación de PowerPoint</vt:lpstr>
      <vt:lpstr>Para análisis pormenorizado:</vt:lpstr>
      <vt:lpstr>Recomendamos</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Ana Henriquez Orrego</dc:creator>
  <cp:lastModifiedBy>Ana Henriquez Orrego</cp:lastModifiedBy>
  <cp:revision>352</cp:revision>
  <dcterms:modified xsi:type="dcterms:W3CDTF">2013-06-25T13:29:44Z</dcterms:modified>
</cp:coreProperties>
</file>