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37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539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76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2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219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970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35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121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42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324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4189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C313437-D61E-4E64-BEB2-8A536F4E2B27}" type="datetimeFigureOut">
              <a:rPr lang="es-CL" smtClean="0"/>
              <a:t>25-08-2025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9E219B8-D205-49F2-94B8-FF758A710522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96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hyperlink" Target="https://gemini.google.com/app" TargetMode="External"/><Relationship Id="rId21" Type="http://schemas.openxmlformats.org/officeDocument/2006/relationships/image" Target="../media/image17.png"/><Relationship Id="rId7" Type="http://schemas.openxmlformats.org/officeDocument/2006/relationships/image" Target="../media/image3.jpg"/><Relationship Id="rId12" Type="http://schemas.openxmlformats.org/officeDocument/2006/relationships/image" Target="../media/image8.png"/><Relationship Id="rId17" Type="http://schemas.openxmlformats.org/officeDocument/2006/relationships/image" Target="../media/image13.jpg"/><Relationship Id="rId25" Type="http://schemas.openxmlformats.org/officeDocument/2006/relationships/image" Target="../media/image21.png"/><Relationship Id="rId2" Type="http://schemas.openxmlformats.org/officeDocument/2006/relationships/hyperlink" Target="https://notebooklm.google.com/" TargetMode="Externa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gpt.com/" TargetMode="External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5" Type="http://schemas.openxmlformats.org/officeDocument/2006/relationships/hyperlink" Target="https://poe.com/" TargetMode="External"/><Relationship Id="rId15" Type="http://schemas.openxmlformats.org/officeDocument/2006/relationships/image" Target="../media/image11.jpg"/><Relationship Id="rId23" Type="http://schemas.openxmlformats.org/officeDocument/2006/relationships/image" Target="../media/image19.JPG"/><Relationship Id="rId10" Type="http://schemas.openxmlformats.org/officeDocument/2006/relationships/image" Target="../media/image6.png"/><Relationship Id="rId19" Type="http://schemas.openxmlformats.org/officeDocument/2006/relationships/image" Target="../media/image15.JPG"/><Relationship Id="rId4" Type="http://schemas.openxmlformats.org/officeDocument/2006/relationships/hyperlink" Target="https://www.napkin.ai/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10.jpg"/><Relationship Id="rId22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1836F0-F9E0-4D93-9BDD-7EEC6EA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110A31-203C-E812-B02A-42B35151F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s-ES" sz="6800" dirty="0"/>
              <a:t>Evidencia de aprendizaje taller IA en docencia universitaria</a:t>
            </a:r>
            <a:endParaRPr lang="es-CL" sz="6800" dirty="0"/>
          </a:p>
        </p:txBody>
      </p:sp>
      <p:pic>
        <p:nvPicPr>
          <p:cNvPr id="4" name="Imagen 3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F2DC4EDF-D7EB-05C7-9DC7-134063278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760994"/>
            <a:ext cx="4001315" cy="480638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49EFD3-A806-4D59-99F1-AA9AFAE4E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D2F28D1-82F9-40FE-935C-85ECF7660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670E93-2F53-48FC-AB6C-E99E22D1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AB97B9-6462-2B5C-944C-52359721D0E0}"/>
              </a:ext>
            </a:extLst>
          </p:cNvPr>
          <p:cNvSpPr txBox="1"/>
          <p:nvPr/>
        </p:nvSpPr>
        <p:spPr>
          <a:xfrm>
            <a:off x="5462001" y="477649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Nombre:</a:t>
            </a:r>
          </a:p>
          <a:p>
            <a:r>
              <a:rPr lang="es-ES" dirty="0"/>
              <a:t>Vínculo con escuela de Trabajo Social UDLA:</a:t>
            </a:r>
          </a:p>
          <a:p>
            <a:r>
              <a:rPr lang="es-ES" dirty="0"/>
              <a:t> </a:t>
            </a:r>
            <a:r>
              <a:rPr lang="es-ES" sz="1200" i="1" dirty="0"/>
              <a:t>(académico, director de carrera, secretario académico, egresado, otro)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405224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8BA13-C001-F4F2-7B7C-8D7FF570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79159"/>
          </a:xfrm>
        </p:spPr>
        <p:txBody>
          <a:bodyPr/>
          <a:lstStyle/>
          <a:p>
            <a:r>
              <a:rPr lang="es-ES" dirty="0"/>
              <a:t>Aplicaciones recomendadas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678827-A0DF-3143-674D-AB3454CE9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817" y="2010638"/>
            <a:ext cx="10058400" cy="4023360"/>
          </a:xfrm>
        </p:spPr>
        <p:txBody>
          <a:bodyPr/>
          <a:lstStyle/>
          <a:p>
            <a:pPr marL="628650" indent="-274638">
              <a:buFont typeface="Wingdings" panose="05000000000000000000" pitchFamily="2" charset="2"/>
              <a:buChar char="§"/>
            </a:pPr>
            <a:r>
              <a:rPr lang="es-ES" dirty="0"/>
              <a:t>Puedes elegir cualquier aplicación de IA, de las que se ven en imagen u otras</a:t>
            </a:r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es-ES" dirty="0" err="1">
                <a:hlinkClick r:id="rId2"/>
              </a:rPr>
              <a:t>NotebookLM</a:t>
            </a:r>
            <a:endParaRPr lang="es-ES" dirty="0"/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es-ES" dirty="0" err="1">
                <a:hlinkClick r:id="rId3"/>
              </a:rPr>
              <a:t>Gémini</a:t>
            </a:r>
            <a:endParaRPr lang="es-ES" dirty="0"/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es-ES" dirty="0" err="1">
                <a:hlinkClick r:id="rId4"/>
              </a:rPr>
              <a:t>Napkin</a:t>
            </a:r>
            <a:endParaRPr lang="es-ES" dirty="0"/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es-ES" dirty="0">
                <a:hlinkClick r:id="rId5"/>
              </a:rPr>
              <a:t>POE</a:t>
            </a:r>
            <a:endParaRPr lang="es-ES" dirty="0"/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es-ES" dirty="0">
                <a:hlinkClick r:id="rId6"/>
              </a:rPr>
              <a:t>ChatGPT</a:t>
            </a:r>
            <a:endParaRPr lang="es-ES" dirty="0"/>
          </a:p>
          <a:p>
            <a:endParaRPr lang="es-CL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D1608F9-9CD9-1597-9160-5BBBC50B5BFF}"/>
              </a:ext>
            </a:extLst>
          </p:cNvPr>
          <p:cNvGrpSpPr/>
          <p:nvPr/>
        </p:nvGrpSpPr>
        <p:grpSpPr>
          <a:xfrm>
            <a:off x="4080386" y="2790117"/>
            <a:ext cx="7547947" cy="3243881"/>
            <a:chOff x="706962" y="2489189"/>
            <a:chExt cx="10950490" cy="3990320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584E3D5B-BA6A-779D-E032-83B500892888}"/>
                </a:ext>
              </a:extLst>
            </p:cNvPr>
            <p:cNvGrpSpPr/>
            <p:nvPr/>
          </p:nvGrpSpPr>
          <p:grpSpPr>
            <a:xfrm>
              <a:off x="706962" y="2489189"/>
              <a:ext cx="10950490" cy="3990320"/>
              <a:chOff x="1015208" y="1841078"/>
              <a:chExt cx="10950490" cy="3990320"/>
            </a:xfrm>
          </p:grpSpPr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7F59DBD8-F0D4-8A95-6D51-44D7637A8A68}"/>
                  </a:ext>
                </a:extLst>
              </p:cNvPr>
              <p:cNvSpPr/>
              <p:nvPr/>
            </p:nvSpPr>
            <p:spPr>
              <a:xfrm>
                <a:off x="1015208" y="1841078"/>
                <a:ext cx="10950490" cy="39903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61970">
                  <a:defRPr/>
                </a:pPr>
                <a:endParaRPr lang="es-CL" sz="150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9" name="Grupo 8">
                <a:extLst>
                  <a:ext uri="{FF2B5EF4-FFF2-40B4-BE49-F238E27FC236}">
                    <a16:creationId xmlns:a16="http://schemas.microsoft.com/office/drawing/2014/main" id="{CA184056-FBB7-D800-5CC0-45ADFBCE0AAE}"/>
                  </a:ext>
                </a:extLst>
              </p:cNvPr>
              <p:cNvGrpSpPr/>
              <p:nvPr/>
            </p:nvGrpSpPr>
            <p:grpSpPr>
              <a:xfrm>
                <a:off x="1018098" y="1853807"/>
                <a:ext cx="10889314" cy="3954232"/>
                <a:chOff x="562048" y="2546397"/>
                <a:chExt cx="10889314" cy="3954232"/>
              </a:xfrm>
              <a:solidFill>
                <a:srgbClr val="FFFFFF"/>
              </a:solidFill>
            </p:grpSpPr>
            <p:pic>
              <p:nvPicPr>
                <p:cNvPr id="10" name="Imagen 9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B8789B63-10DA-8035-26FF-A87DCED75D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 l="9313" t="6386" r="8526" b="10759"/>
                <a:stretch>
                  <a:fillRect/>
                </a:stretch>
              </p:blipFill>
              <p:spPr>
                <a:xfrm>
                  <a:off x="4975050" y="5354542"/>
                  <a:ext cx="1504240" cy="1003979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1" name="Imagen 10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D34CFD2F-6864-BE71-CB35-5311E1D5C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618053" y="4371379"/>
                  <a:ext cx="1709765" cy="987709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2" name="Imagen 11" descr="Icono&#10;&#10;El contenido generado por IA puede ser incorrecto.">
                  <a:extLst>
                    <a:ext uri="{FF2B5EF4-FFF2-40B4-BE49-F238E27FC236}">
                      <a16:creationId xmlns:a16="http://schemas.microsoft.com/office/drawing/2014/main" id="{F611F423-D746-FE85-9D30-589771A7C5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924128" y="3558866"/>
                  <a:ext cx="1477666" cy="761019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3" name="Imagen 12" descr="Un dibujo con letras&#10;&#10;El contenido generado por IA puede ser incorrecto.">
                  <a:extLst>
                    <a:ext uri="{FF2B5EF4-FFF2-40B4-BE49-F238E27FC236}">
                      <a16:creationId xmlns:a16="http://schemas.microsoft.com/office/drawing/2014/main" id="{7A37ED02-0A89-1279-FB8A-B83EA0FB40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43256" y="2703054"/>
                  <a:ext cx="1483958" cy="641966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4" name="Imagen 13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9D82087C-A51B-C8A7-99B7-F81860DAD3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9135" t="25677" r="12170" b="28922"/>
                <a:stretch>
                  <a:fillRect/>
                </a:stretch>
              </p:blipFill>
              <p:spPr>
                <a:xfrm>
                  <a:off x="9591165" y="2546397"/>
                  <a:ext cx="1860197" cy="798623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5" name="Imagen 14" descr="Dibujo con letras&#10;&#10;El contenido generado por IA puede ser incorrecto.">
                  <a:extLst>
                    <a:ext uri="{FF2B5EF4-FFF2-40B4-BE49-F238E27FC236}">
                      <a16:creationId xmlns:a16="http://schemas.microsoft.com/office/drawing/2014/main" id="{F616D98E-86FD-AEF3-2034-41D13F9766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9006" y="2573846"/>
                  <a:ext cx="2519193" cy="900746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6" name="Imagen 15" descr="Imagen que contiene 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BA0CF2C1-2AEA-C2C9-D948-6008767724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007376" y="2719994"/>
                  <a:ext cx="1725774" cy="586473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7" name="Imagen 16" descr="Dibujo animado de un personaje animado&#10;&#10;El contenido generado por IA puede ser incorrecto.">
                  <a:extLst>
                    <a:ext uri="{FF2B5EF4-FFF2-40B4-BE49-F238E27FC236}">
                      <a16:creationId xmlns:a16="http://schemas.microsoft.com/office/drawing/2014/main" id="{B73EFD14-1FCF-C1A8-1134-AC2D70BA50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42234" y="4421265"/>
                  <a:ext cx="1504240" cy="839543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8" name="Imagen 17" descr="Forma, Círculo&#10;&#10;El contenido generado por IA puede ser incorrecto.">
                  <a:extLst>
                    <a:ext uri="{FF2B5EF4-FFF2-40B4-BE49-F238E27FC236}">
                      <a16:creationId xmlns:a16="http://schemas.microsoft.com/office/drawing/2014/main" id="{DFCA6A7A-A41E-619C-42BE-6338E560A5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921249" y="3406559"/>
                  <a:ext cx="1221258" cy="1211745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9" name="Imagen 18" descr="Logotipo, nombre de la empresa&#10;&#10;El contenido generado por IA puede ser incorrecto.">
                  <a:extLst>
                    <a:ext uri="{FF2B5EF4-FFF2-40B4-BE49-F238E27FC236}">
                      <a16:creationId xmlns:a16="http://schemas.microsoft.com/office/drawing/2014/main" id="{4A0B7362-89C1-B700-19A0-78088BEA1F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1228" y="4036784"/>
                  <a:ext cx="1428137" cy="1417011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0" name="Imagen 19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8668311D-FFCE-6AE8-B67A-FD39098681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rcRect l="12505" t="21438" r="13224" b="26862"/>
                <a:stretch>
                  <a:fillRect/>
                </a:stretch>
              </p:blipFill>
              <p:spPr>
                <a:xfrm>
                  <a:off x="5007376" y="3475475"/>
                  <a:ext cx="1997090" cy="776782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1" name="Imagen 20" descr="Icono&#10;&#10;El contenido generado por IA puede ser incorrecto.">
                  <a:extLst>
                    <a:ext uri="{FF2B5EF4-FFF2-40B4-BE49-F238E27FC236}">
                      <a16:creationId xmlns:a16="http://schemas.microsoft.com/office/drawing/2014/main" id="{95EC0A5F-B007-8541-84F4-ADBCBD0BB0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495988" y="3451588"/>
                  <a:ext cx="1262073" cy="1252241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2" name="Imagen 21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3F05E1A0-9786-2347-0EC5-E14086C5C5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76074" y="5535042"/>
                  <a:ext cx="2916115" cy="965587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3" name="Imagen 22" descr="Forma&#10;&#10;El contenido generado por IA puede ser incorrecto.">
                  <a:extLst>
                    <a:ext uri="{FF2B5EF4-FFF2-40B4-BE49-F238E27FC236}">
                      <a16:creationId xmlns:a16="http://schemas.microsoft.com/office/drawing/2014/main" id="{205A08BB-1059-15A3-51BC-6B6BCE4C2E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256522" y="2565529"/>
                  <a:ext cx="2008479" cy="731743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4" name="Imagen 23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5EDA01F7-C8DE-EEC6-4B1B-292FF6CA08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2048" y="5840099"/>
                  <a:ext cx="2686414" cy="572663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5" name="Imagen 24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36EAB4BA-8D73-476F-6313-080E7369C3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007704" y="4334395"/>
                  <a:ext cx="1996499" cy="908228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6" name="Imagen 25" descr="Un dibujo de una cara feliz&#10;&#10;El contenido generado por IA puede ser incorrecto.">
                  <a:extLst>
                    <a:ext uri="{FF2B5EF4-FFF2-40B4-BE49-F238E27FC236}">
                      <a16:creationId xmlns:a16="http://schemas.microsoft.com/office/drawing/2014/main" id="{3E44F54D-D072-235A-0FFF-AA9ECF0C79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46474" y="5386031"/>
                  <a:ext cx="1061627" cy="1071272"/>
                </a:xfrm>
                <a:prstGeom prst="rect">
                  <a:avLst/>
                </a:prstGeom>
                <a:grpFill/>
              </p:spPr>
            </p:pic>
            <p:pic>
              <p:nvPicPr>
                <p:cNvPr id="27" name="Imagen 26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C44CBD56-B03A-CD5F-7718-4462054A40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55275" y="3495409"/>
                  <a:ext cx="1651385" cy="825693"/>
                </a:xfrm>
                <a:prstGeom prst="rect">
                  <a:avLst/>
                </a:prstGeom>
                <a:grpFill/>
              </p:spPr>
            </p:pic>
          </p:grpSp>
        </p:grpSp>
        <p:pic>
          <p:nvPicPr>
            <p:cNvPr id="6" name="Imagen 5" descr="Icono&#10;&#10;El contenido generado por IA puede ser incorrecto.">
              <a:extLst>
                <a:ext uri="{FF2B5EF4-FFF2-40B4-BE49-F238E27FC236}">
                  <a16:creationId xmlns:a16="http://schemas.microsoft.com/office/drawing/2014/main" id="{3F250E14-BEDE-5A7E-801D-17F6A4186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249143" y="4551881"/>
              <a:ext cx="1262073" cy="1210308"/>
            </a:xfrm>
            <a:prstGeom prst="rect">
              <a:avLst/>
            </a:prstGeom>
          </p:spPr>
        </p:pic>
        <p:pic>
          <p:nvPicPr>
            <p:cNvPr id="7" name="Imagen 6" descr="Imagen que contiene Texto&#10;&#10;El contenido generado por IA puede ser incorrecto.">
              <a:extLst>
                <a:ext uri="{FF2B5EF4-FFF2-40B4-BE49-F238E27FC236}">
                  <a16:creationId xmlns:a16="http://schemas.microsoft.com/office/drawing/2014/main" id="{D150842C-8826-1CAD-B9C4-8E562FF42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477" y="4539734"/>
              <a:ext cx="1353191" cy="1353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87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9DF5C-19DC-6914-41D9-06DADEC4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Contexto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CE0F8C-7936-6193-6E00-0781B4348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Asignatura o tema seleccionado (si es docente privilegiar asignatura; si es egresado señalar aso de uso)</a:t>
            </a:r>
          </a:p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Aplicaciones usadas (al menos 2)</a:t>
            </a:r>
          </a:p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Justificación breve de opciones de uso (para qué sirven o pueden servir)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6243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59847-4FA2-557F-25F3-3AEC504A5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Presentación de primera evidencia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215621-971D-BE30-50B3-B34884DC1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Agregar enlace, pantallazo y breve síntesis de caso de uso</a:t>
            </a:r>
          </a:p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Se sugiere </a:t>
            </a:r>
            <a:r>
              <a:rPr lang="es-ES" sz="1400" dirty="0" err="1"/>
              <a:t>NotebookLM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19926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A789D-8F88-B435-9492-C69F28B82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40737-0089-4FB1-9CCF-C13A479A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Presentación de segunda evidencia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321D1C-A17C-9537-1A8E-51727A5CA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Agregar enlace, pantallazo y breve síntesis de caso de uso</a:t>
            </a:r>
          </a:p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Se sugiere </a:t>
            </a:r>
            <a:r>
              <a:rPr lang="es-ES" sz="1400" dirty="0" err="1"/>
              <a:t>Gémini</a:t>
            </a:r>
            <a:r>
              <a:rPr lang="es-ES" sz="1400" dirty="0"/>
              <a:t> (test o síntesis gráficas o web)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3954343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DD524-6D10-450F-2F4B-1B5FE13D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Reflexión personal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3EEC2F-78DD-FCE0-EE38-81EAE4EEF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Para qué puede servir la IA en tu desempeño laboral</a:t>
            </a:r>
          </a:p>
          <a:p>
            <a:pPr marL="354013" indent="-265113">
              <a:buFont typeface="Wingdings" panose="05000000000000000000" pitchFamily="2" charset="2"/>
              <a:buChar char="§"/>
            </a:pPr>
            <a:r>
              <a:rPr lang="es-ES" sz="1400" dirty="0"/>
              <a:t>Cuáles son las precauciones que debes tener al usar IA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197440651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240</TotalTime>
  <Words>163</Words>
  <Application>Microsoft Office PowerPoint</Application>
  <PresentationFormat>Panorámica</PresentationFormat>
  <Paragraphs>24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Wingdings</vt:lpstr>
      <vt:lpstr>Retrospección</vt:lpstr>
      <vt:lpstr>Evidencia de aprendizaje taller IA en docencia universitaria</vt:lpstr>
      <vt:lpstr>Aplicaciones recomendadas</vt:lpstr>
      <vt:lpstr>Contexto</vt:lpstr>
      <vt:lpstr>Presentación de primera evidencia</vt:lpstr>
      <vt:lpstr>Presentación de segunda evidencia</vt:lpstr>
      <vt:lpstr>Reflexión personal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Del Carmen Henriquez Orrego</dc:creator>
  <cp:lastModifiedBy>Ana Del Carmen Henriquez Orrego</cp:lastModifiedBy>
  <cp:revision>4</cp:revision>
  <dcterms:created xsi:type="dcterms:W3CDTF">2025-08-24T15:56:17Z</dcterms:created>
  <dcterms:modified xsi:type="dcterms:W3CDTF">2025-08-25T18:35:22Z</dcterms:modified>
</cp:coreProperties>
</file>